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91" r:id="rId2"/>
    <p:sldId id="285" r:id="rId3"/>
    <p:sldId id="286" r:id="rId4"/>
    <p:sldId id="292" r:id="rId5"/>
    <p:sldId id="287" r:id="rId6"/>
    <p:sldId id="288" r:id="rId7"/>
    <p:sldId id="289" r:id="rId8"/>
    <p:sldId id="290"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9" r:id="rId33"/>
    <p:sldId id="316" r:id="rId34"/>
    <p:sldId id="317" r:id="rId35"/>
    <p:sldId id="320" r:id="rId36"/>
    <p:sldId id="321" r:id="rId37"/>
    <p:sldId id="322" r:id="rId38"/>
    <p:sldId id="318" r:id="rId39"/>
    <p:sldId id="323" r:id="rId40"/>
    <p:sldId id="324" r:id="rId41"/>
    <p:sldId id="325" r:id="rId42"/>
    <p:sldId id="326" r:id="rId43"/>
    <p:sldId id="327" r:id="rId44"/>
    <p:sldId id="328" r:id="rId45"/>
    <p:sldId id="329" r:id="rId46"/>
    <p:sldId id="330" r:id="rId47"/>
    <p:sldId id="331" r:id="rId48"/>
    <p:sldId id="332" r:id="rId49"/>
    <p:sldId id="33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40"/>
    <p:restoredTop sz="94597"/>
  </p:normalViewPr>
  <p:slideViewPr>
    <p:cSldViewPr snapToGrid="0">
      <p:cViewPr varScale="1">
        <p:scale>
          <a:sx n="105" d="100"/>
          <a:sy n="105"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6/4/23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6/4/23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8511-9FA5-B6C0-1F64-E88007586B04}"/>
              </a:ext>
            </a:extLst>
          </p:cNvPr>
          <p:cNvSpPr txBox="1"/>
          <p:nvPr/>
        </p:nvSpPr>
        <p:spPr>
          <a:xfrm>
            <a:off x="4465122" y="2636322"/>
            <a:ext cx="3016467" cy="2031325"/>
          </a:xfrm>
          <a:prstGeom prst="rect">
            <a:avLst/>
          </a:prstGeom>
          <a:noFill/>
        </p:spPr>
        <p:txBody>
          <a:bodyPr wrap="none" rtlCol="0">
            <a:spAutoFit/>
          </a:bodyPr>
          <a:lstStyle/>
          <a:p>
            <a:r>
              <a:rPr lang="en-US" b="1" dirty="0"/>
              <a:t>Backup &amp; Restore Databases</a:t>
            </a:r>
          </a:p>
          <a:p>
            <a:endParaRPr lang="en-US" b="1" dirty="0"/>
          </a:p>
          <a:p>
            <a:pPr algn="ctr"/>
            <a:r>
              <a:rPr lang="en-US" b="1" dirty="0"/>
              <a:t>+</a:t>
            </a:r>
          </a:p>
          <a:p>
            <a:pPr algn="ctr"/>
            <a:endParaRPr lang="en-US" b="1" dirty="0"/>
          </a:p>
          <a:p>
            <a:pPr algn="ctr"/>
            <a:r>
              <a:rPr lang="en-US" b="1" dirty="0"/>
              <a:t>Security &amp; User Management</a:t>
            </a:r>
          </a:p>
          <a:p>
            <a:pPr algn="ctr"/>
            <a:endParaRPr lang="en-US" b="1" dirty="0"/>
          </a:p>
          <a:p>
            <a:pPr algn="ctr"/>
            <a:r>
              <a:rPr lang="en-US" b="1" dirty="0"/>
              <a:t>C7 - Week 2</a:t>
            </a:r>
          </a:p>
        </p:txBody>
      </p:sp>
    </p:spTree>
    <p:extLst>
      <p:ext uri="{BB962C8B-B14F-4D97-AF65-F5344CB8AC3E}">
        <p14:creationId xmlns:p14="http://schemas.microsoft.com/office/powerpoint/2010/main" val="404990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79F2A-54B3-9F0F-4B93-DBD777E57EB4}"/>
              </a:ext>
            </a:extLst>
          </p:cNvPr>
          <p:cNvSpPr txBox="1"/>
          <p:nvPr/>
        </p:nvSpPr>
        <p:spPr>
          <a:xfrm>
            <a:off x="4512623" y="2315688"/>
            <a:ext cx="2407519" cy="523220"/>
          </a:xfrm>
          <a:prstGeom prst="rect">
            <a:avLst/>
          </a:prstGeom>
          <a:noFill/>
        </p:spPr>
        <p:txBody>
          <a:bodyPr wrap="none" rtlCol="0">
            <a:spAutoFit/>
          </a:bodyPr>
          <a:lstStyle/>
          <a:p>
            <a:r>
              <a:rPr lang="en-US" sz="2800" u="sng" dirty="0"/>
              <a:t>Backup Policies</a:t>
            </a:r>
          </a:p>
        </p:txBody>
      </p:sp>
    </p:spTree>
    <p:extLst>
      <p:ext uri="{BB962C8B-B14F-4D97-AF65-F5344CB8AC3E}">
        <p14:creationId xmlns:p14="http://schemas.microsoft.com/office/powerpoint/2010/main" val="341398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845748-635A-1BED-FDDC-05BD6E6ECAA5}"/>
              </a:ext>
            </a:extLst>
          </p:cNvPr>
          <p:cNvPicPr>
            <a:picLocks noChangeAspect="1"/>
          </p:cNvPicPr>
          <p:nvPr/>
        </p:nvPicPr>
        <p:blipFill>
          <a:blip r:embed="rId2"/>
          <a:stretch>
            <a:fillRect/>
          </a:stretch>
        </p:blipFill>
        <p:spPr>
          <a:xfrm>
            <a:off x="165595" y="190912"/>
            <a:ext cx="4798291" cy="2649040"/>
          </a:xfrm>
          <a:prstGeom prst="rect">
            <a:avLst/>
          </a:prstGeom>
        </p:spPr>
      </p:pic>
      <p:pic>
        <p:nvPicPr>
          <p:cNvPr id="3" name="Picture 2">
            <a:extLst>
              <a:ext uri="{FF2B5EF4-FFF2-40B4-BE49-F238E27FC236}">
                <a16:creationId xmlns:a16="http://schemas.microsoft.com/office/drawing/2014/main" id="{E8D9400B-58A3-5700-73C9-EF64D7774E7B}"/>
              </a:ext>
            </a:extLst>
          </p:cNvPr>
          <p:cNvPicPr>
            <a:picLocks noChangeAspect="1"/>
          </p:cNvPicPr>
          <p:nvPr/>
        </p:nvPicPr>
        <p:blipFill>
          <a:blip r:embed="rId3"/>
          <a:stretch>
            <a:fillRect/>
          </a:stretch>
        </p:blipFill>
        <p:spPr>
          <a:xfrm>
            <a:off x="165594" y="3097299"/>
            <a:ext cx="4798291" cy="2509078"/>
          </a:xfrm>
          <a:prstGeom prst="rect">
            <a:avLst/>
          </a:prstGeom>
        </p:spPr>
      </p:pic>
      <p:sp>
        <p:nvSpPr>
          <p:cNvPr id="5" name="TextBox 4">
            <a:extLst>
              <a:ext uri="{FF2B5EF4-FFF2-40B4-BE49-F238E27FC236}">
                <a16:creationId xmlns:a16="http://schemas.microsoft.com/office/drawing/2014/main" id="{B32E5654-9B70-DE5D-6484-80A8859B0808}"/>
              </a:ext>
            </a:extLst>
          </p:cNvPr>
          <p:cNvSpPr txBox="1"/>
          <p:nvPr/>
        </p:nvSpPr>
        <p:spPr>
          <a:xfrm>
            <a:off x="4963885" y="167947"/>
            <a:ext cx="7162801" cy="6845272"/>
          </a:xfrm>
          <a:prstGeom prst="rect">
            <a:avLst/>
          </a:prstGeom>
          <a:noFill/>
        </p:spPr>
        <p:txBody>
          <a:bodyPr wrap="square">
            <a:spAutoFit/>
          </a:bodyPr>
          <a:lstStyle/>
          <a:p>
            <a:pPr algn="l">
              <a:lnSpc>
                <a:spcPct val="150000"/>
              </a:lnSpc>
            </a:pPr>
            <a:r>
              <a:rPr lang="en-CA" sz="1400" b="1" i="0" u="sng" dirty="0">
                <a:solidFill>
                  <a:srgbClr val="1F1F1F"/>
                </a:solidFill>
                <a:effectLst/>
                <a:latin typeface="Source Sans Pro" panose="020B0503030403020204" pitchFamily="34" charset="0"/>
              </a:rPr>
              <a:t>Hot Backup</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Hot </a:t>
            </a:r>
            <a:r>
              <a:rPr lang="en-CA" sz="1400" i="0" dirty="0">
                <a:solidFill>
                  <a:srgbClr val="1F1F1F"/>
                </a:solidFill>
                <a:effectLst/>
                <a:latin typeface="Source Sans Pro" panose="020B0503030403020204" pitchFamily="34" charset="0"/>
              </a:rPr>
              <a:t>backups, or </a:t>
            </a:r>
            <a:r>
              <a:rPr lang="en-CA" sz="1400" b="1" i="0" dirty="0">
                <a:solidFill>
                  <a:srgbClr val="1F1F1F"/>
                </a:solidFill>
                <a:effectLst/>
                <a:latin typeface="Source Sans Pro" panose="020B0503030403020204" pitchFamily="34" charset="0"/>
              </a:rPr>
              <a:t>online backups,</a:t>
            </a:r>
            <a:r>
              <a:rPr lang="en-CA" sz="1400" i="0" dirty="0">
                <a:solidFill>
                  <a:srgbClr val="1F1F1F"/>
                </a:solidFill>
                <a:effectLst/>
                <a:latin typeface="Source Sans Pro" panose="020B0503030403020204" pitchFamily="34" charset="0"/>
              </a:rPr>
              <a:t> are those performed on </a:t>
            </a:r>
            <a:r>
              <a:rPr lang="en-CA" sz="1400" b="1" i="0" dirty="0">
                <a:solidFill>
                  <a:srgbClr val="1F1F1F"/>
                </a:solidFill>
                <a:effectLst/>
                <a:latin typeface="Source Sans Pro" panose="020B0503030403020204" pitchFamily="34" charset="0"/>
              </a:rPr>
              <a:t>data when it is in use.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advantage of hot backups is that they have </a:t>
            </a:r>
            <a:r>
              <a:rPr lang="en-CA" sz="1400" b="0" i="0" u="sng" dirty="0">
                <a:solidFill>
                  <a:srgbClr val="1F1F1F"/>
                </a:solidFill>
                <a:effectLst/>
                <a:latin typeface="Source Sans Pro" panose="020B0503030403020204" pitchFamily="34" charset="0"/>
              </a:rPr>
              <a:t>no impact on availability and users can continue with their activities</a:t>
            </a:r>
            <a:r>
              <a:rPr lang="en-CA" sz="1400" b="0" i="0" dirty="0">
                <a:solidFill>
                  <a:srgbClr val="1F1F1F"/>
                </a:solidFill>
                <a:effectLst/>
                <a:latin typeface="Source Sans Pro" panose="020B0503030403020204" pitchFamily="34" charset="0"/>
              </a:rPr>
              <a:t> throughout the backup period.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However, hot backups can result in </a:t>
            </a:r>
            <a:r>
              <a:rPr lang="en-CA" sz="1400" b="1" i="0" dirty="0">
                <a:solidFill>
                  <a:srgbClr val="1F1F1F"/>
                </a:solidFill>
                <a:effectLst/>
                <a:latin typeface="Source Sans Pro" panose="020B0503030403020204" pitchFamily="34" charset="0"/>
              </a:rPr>
              <a:t>performance degradation for users while the backup is running </a:t>
            </a:r>
            <a:r>
              <a:rPr lang="en-CA" sz="1400" b="0" i="0" dirty="0">
                <a:solidFill>
                  <a:srgbClr val="1F1F1F"/>
                </a:solidFill>
                <a:effectLst/>
                <a:latin typeface="Source Sans Pro" panose="020B0503030403020204" pitchFamily="34" charset="0"/>
              </a:rPr>
              <a:t>and can </a:t>
            </a:r>
            <a:r>
              <a:rPr lang="en-CA" sz="1400" b="1" i="0" dirty="0">
                <a:solidFill>
                  <a:srgbClr val="1F1F1F"/>
                </a:solidFill>
                <a:effectLst/>
                <a:latin typeface="Source Sans Pro" panose="020B0503030403020204" pitchFamily="34" charset="0"/>
              </a:rPr>
              <a:t>impact on data integrity </a:t>
            </a:r>
            <a:r>
              <a:rPr lang="en-CA" sz="1400" b="0" i="0" dirty="0">
                <a:solidFill>
                  <a:srgbClr val="1F1F1F"/>
                </a:solidFill>
                <a:effectLst/>
                <a:latin typeface="Source Sans Pro" panose="020B0503030403020204" pitchFamily="34" charset="0"/>
              </a:rPr>
              <a:t>if data changes during the backup process. </a:t>
            </a:r>
          </a:p>
          <a:p>
            <a:pPr algn="l"/>
            <a:endParaRPr lang="en-CA" sz="1400" b="1" dirty="0">
              <a:solidFill>
                <a:srgbClr val="1F1F1F"/>
              </a:solidFill>
              <a:latin typeface="Source Sans Pro" panose="020B0503030403020204" pitchFamily="34" charset="0"/>
            </a:endParaRPr>
          </a:p>
          <a:p>
            <a:pPr algn="l">
              <a:lnSpc>
                <a:spcPct val="150000"/>
              </a:lnSpc>
            </a:pPr>
            <a:r>
              <a:rPr lang="en-CA" sz="1400" b="1" u="sng" dirty="0">
                <a:solidFill>
                  <a:srgbClr val="333333"/>
                </a:solidFill>
                <a:latin typeface="OpenSans"/>
              </a:rPr>
              <a:t>Cold Backup</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alternative to hot backups is to take the database </a:t>
            </a:r>
            <a:r>
              <a:rPr lang="en-CA" sz="1400" b="1" i="0" dirty="0">
                <a:solidFill>
                  <a:srgbClr val="1F1F1F"/>
                </a:solidFill>
                <a:effectLst/>
                <a:latin typeface="Source Sans Pro" panose="020B0503030403020204" pitchFamily="34" charset="0"/>
              </a:rPr>
              <a:t>offline w</a:t>
            </a:r>
            <a:r>
              <a:rPr lang="en-CA" sz="1400" b="0" i="0" dirty="0">
                <a:solidFill>
                  <a:srgbClr val="1F1F1F"/>
                </a:solidFill>
                <a:effectLst/>
                <a:latin typeface="Source Sans Pro" panose="020B0503030403020204" pitchFamily="34" charset="0"/>
              </a:rPr>
              <a:t>hile the backup is run. This is known as </a:t>
            </a:r>
            <a:r>
              <a:rPr lang="en-CA" sz="1400" b="1" i="0" dirty="0">
                <a:solidFill>
                  <a:srgbClr val="1F1F1F"/>
                </a:solidFill>
                <a:effectLst/>
                <a:latin typeface="Source Sans Pro" panose="020B0503030403020204" pitchFamily="34" charset="0"/>
              </a:rPr>
              <a:t>a cold, or offline</a:t>
            </a:r>
            <a:r>
              <a:rPr lang="en-CA" sz="1400" b="0" i="0" dirty="0">
                <a:solidFill>
                  <a:srgbClr val="1F1F1F"/>
                </a:solidFill>
                <a:effectLst/>
                <a:latin typeface="Source Sans Pro" panose="020B0503030403020204" pitchFamily="34" charset="0"/>
              </a:rPr>
              <a:t>, backups.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a:t>
            </a:r>
            <a:r>
              <a:rPr lang="en-CA" sz="1400" b="0" i="0" u="sng" dirty="0">
                <a:solidFill>
                  <a:srgbClr val="1F1F1F"/>
                </a:solidFill>
                <a:effectLst/>
                <a:latin typeface="Source Sans Pro" panose="020B0503030403020204" pitchFamily="34" charset="0"/>
              </a:rPr>
              <a:t>eliminates the data integrity risks </a:t>
            </a:r>
            <a:r>
              <a:rPr lang="en-CA" sz="1400" b="0" i="0" dirty="0">
                <a:solidFill>
                  <a:srgbClr val="1F1F1F"/>
                </a:solidFill>
                <a:effectLst/>
                <a:latin typeface="Source Sans Pro" panose="020B0503030403020204" pitchFamily="34" charset="0"/>
              </a:rPr>
              <a:t>associated with hot backups, but has a greater impact on user availability and cannot be used in 24/7 environments.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Hot backups are generally </a:t>
            </a:r>
            <a:r>
              <a:rPr lang="en-CA" sz="1400" b="1" i="0" dirty="0">
                <a:solidFill>
                  <a:srgbClr val="1F1F1F"/>
                </a:solidFill>
                <a:effectLst/>
                <a:latin typeface="Source Sans Pro" panose="020B0503030403020204" pitchFamily="34" charset="0"/>
              </a:rPr>
              <a:t>stored on an available server </a:t>
            </a:r>
            <a:r>
              <a:rPr lang="en-CA" sz="1400" b="0" i="0" dirty="0">
                <a:solidFill>
                  <a:srgbClr val="1F1F1F"/>
                </a:solidFill>
                <a:effectLst/>
                <a:latin typeface="Source Sans Pro" panose="020B0503030403020204" pitchFamily="34" charset="0"/>
              </a:rPr>
              <a:t>and often receive regular updates from the production database.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enables them to be brought online should the production server fail, to ensure continuing availability to users.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Cold backups tend to be </a:t>
            </a:r>
            <a:r>
              <a:rPr lang="en-CA" sz="1400" b="1" i="0" dirty="0">
                <a:solidFill>
                  <a:srgbClr val="1F1F1F"/>
                </a:solidFill>
                <a:effectLst/>
                <a:latin typeface="Source Sans Pro" panose="020B0503030403020204" pitchFamily="34" charset="0"/>
              </a:rPr>
              <a:t>stored on external drives or on servers </a:t>
            </a:r>
            <a:r>
              <a:rPr lang="en-CA" sz="1400" b="0" i="0" dirty="0">
                <a:solidFill>
                  <a:srgbClr val="1F1F1F"/>
                </a:solidFill>
                <a:effectLst/>
                <a:latin typeface="Source Sans Pro" panose="020B0503030403020204" pitchFamily="34" charset="0"/>
              </a:rPr>
              <a:t>that are shut down between back up operations.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This can provide </a:t>
            </a:r>
            <a:r>
              <a:rPr lang="en-CA" sz="1400" b="1" i="0" dirty="0">
                <a:solidFill>
                  <a:srgbClr val="1F1F1F"/>
                </a:solidFill>
                <a:effectLst/>
                <a:latin typeface="Source Sans Pro" panose="020B0503030403020204" pitchFamily="34" charset="0"/>
              </a:rPr>
              <a:t>greater data safety, but does mean that the recovery process will take longer</a:t>
            </a:r>
            <a:r>
              <a:rPr lang="en-CA" sz="1400" b="0" i="0" dirty="0">
                <a:solidFill>
                  <a:srgbClr val="1F1F1F"/>
                </a:solidFill>
                <a:effectLst/>
                <a:latin typeface="Source Sans Pro" panose="020B0503030403020204" pitchFamily="34" charset="0"/>
              </a:rPr>
              <a:t> than that of a hot backup.</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227449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81BFC-E12C-4F90-A48A-36EEB645B1DA}"/>
              </a:ext>
            </a:extLst>
          </p:cNvPr>
          <p:cNvPicPr>
            <a:picLocks noChangeAspect="1"/>
          </p:cNvPicPr>
          <p:nvPr/>
        </p:nvPicPr>
        <p:blipFill>
          <a:blip r:embed="rId2"/>
          <a:stretch>
            <a:fillRect/>
          </a:stretch>
        </p:blipFill>
        <p:spPr>
          <a:xfrm>
            <a:off x="2947062" y="184605"/>
            <a:ext cx="4570019" cy="1748474"/>
          </a:xfrm>
          <a:prstGeom prst="rect">
            <a:avLst/>
          </a:prstGeom>
        </p:spPr>
      </p:pic>
      <p:pic>
        <p:nvPicPr>
          <p:cNvPr id="3" name="Picture 2">
            <a:extLst>
              <a:ext uri="{FF2B5EF4-FFF2-40B4-BE49-F238E27FC236}">
                <a16:creationId xmlns:a16="http://schemas.microsoft.com/office/drawing/2014/main" id="{AE2D4F77-80D4-1ACE-CA14-4044FA586CAB}"/>
              </a:ext>
            </a:extLst>
          </p:cNvPr>
          <p:cNvPicPr>
            <a:picLocks noChangeAspect="1"/>
          </p:cNvPicPr>
          <p:nvPr/>
        </p:nvPicPr>
        <p:blipFill>
          <a:blip r:embed="rId3"/>
          <a:stretch>
            <a:fillRect/>
          </a:stretch>
        </p:blipFill>
        <p:spPr>
          <a:xfrm>
            <a:off x="115491" y="184605"/>
            <a:ext cx="2831571" cy="1561068"/>
          </a:xfrm>
          <a:prstGeom prst="rect">
            <a:avLst/>
          </a:prstGeom>
        </p:spPr>
      </p:pic>
      <p:sp>
        <p:nvSpPr>
          <p:cNvPr id="5" name="TextBox 4">
            <a:extLst>
              <a:ext uri="{FF2B5EF4-FFF2-40B4-BE49-F238E27FC236}">
                <a16:creationId xmlns:a16="http://schemas.microsoft.com/office/drawing/2014/main" id="{7C1A9ACB-7DBE-36DD-4640-D1685913B08C}"/>
              </a:ext>
            </a:extLst>
          </p:cNvPr>
          <p:cNvSpPr txBox="1"/>
          <p:nvPr/>
        </p:nvSpPr>
        <p:spPr>
          <a:xfrm>
            <a:off x="180112" y="2167823"/>
            <a:ext cx="11709071" cy="4772589"/>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how to implement your backup and restore policy: </a:t>
            </a:r>
            <a:r>
              <a:rPr lang="en-CA" sz="1200" dirty="0">
                <a:solidFill>
                  <a:srgbClr val="333333"/>
                </a:solidFill>
                <a:latin typeface="OpenSans"/>
              </a:rPr>
              <a:t> </a:t>
            </a:r>
            <a:r>
              <a:rPr lang="en-CA" sz="1200" b="1" i="0" dirty="0">
                <a:solidFill>
                  <a:srgbClr val="1F1F1F"/>
                </a:solidFill>
                <a:effectLst/>
                <a:latin typeface="Source Sans Pro" panose="020B0503030403020204" pitchFamily="34" charset="0"/>
              </a:rPr>
              <a:t>physical or logical backups, type of backup, hot or cold backup, compression, and encryption. </a:t>
            </a:r>
            <a:endParaRPr lang="en-CA" sz="1200" b="1"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also need to consider how often you need to back up your data. This is dependent on the impact that any data loss would have on your business operations and how frequently your data is changing.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For example, a table containing product information is likely to </a:t>
            </a:r>
            <a:r>
              <a:rPr lang="en-CA" sz="1200" b="0" i="0" u="sng" dirty="0">
                <a:solidFill>
                  <a:srgbClr val="1F1F1F"/>
                </a:solidFill>
                <a:effectLst/>
                <a:latin typeface="Source Sans Pro" panose="020B0503030403020204" pitchFamily="34" charset="0"/>
              </a:rPr>
              <a:t>change less frequently </a:t>
            </a:r>
            <a:r>
              <a:rPr lang="en-CA" sz="1200" b="0" i="0" dirty="0">
                <a:solidFill>
                  <a:srgbClr val="1F1F1F"/>
                </a:solidFill>
                <a:effectLst/>
                <a:latin typeface="Source Sans Pro" panose="020B0503030403020204" pitchFamily="34" charset="0"/>
              </a:rPr>
              <a:t>than a table containing customer orders, so you could </a:t>
            </a:r>
            <a:r>
              <a:rPr lang="en-CA" sz="1200" b="0" i="0" u="sng" dirty="0">
                <a:solidFill>
                  <a:srgbClr val="1F1F1F"/>
                </a:solidFill>
                <a:effectLst/>
                <a:latin typeface="Source Sans Pro" panose="020B0503030403020204" pitchFamily="34" charset="0"/>
              </a:rPr>
              <a:t>back that up less regularly </a:t>
            </a:r>
            <a:r>
              <a:rPr lang="en-CA" sz="1200" b="0" i="0" dirty="0">
                <a:solidFill>
                  <a:srgbClr val="1F1F1F"/>
                </a:solidFill>
                <a:effectLst/>
                <a:latin typeface="Source Sans Pro" panose="020B0503030403020204" pitchFamily="34" charset="0"/>
              </a:rPr>
              <a:t>than the orders table.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But if your orders table already contains a </a:t>
            </a:r>
            <a:r>
              <a:rPr lang="en-CA" sz="1200" b="0" i="0" u="sng" dirty="0">
                <a:solidFill>
                  <a:srgbClr val="1F1F1F"/>
                </a:solidFill>
                <a:effectLst/>
                <a:latin typeface="Source Sans Pro" panose="020B0503030403020204" pitchFamily="34" charset="0"/>
              </a:rPr>
              <a:t>large amount of data</a:t>
            </a:r>
            <a:r>
              <a:rPr lang="en-CA" sz="1200" b="0" i="0" dirty="0">
                <a:solidFill>
                  <a:srgbClr val="1F1F1F"/>
                </a:solidFill>
                <a:effectLst/>
                <a:latin typeface="Source Sans Pro" panose="020B0503030403020204" pitchFamily="34" charset="0"/>
              </a:rPr>
              <a:t>, you </a:t>
            </a:r>
            <a:r>
              <a:rPr lang="en-CA" sz="1200" b="0" i="0" u="sng" dirty="0">
                <a:solidFill>
                  <a:srgbClr val="1F1F1F"/>
                </a:solidFill>
                <a:effectLst/>
                <a:latin typeface="Source Sans Pro" panose="020B0503030403020204" pitchFamily="34" charset="0"/>
              </a:rPr>
              <a:t>won’t want to be performing frequent full backups</a:t>
            </a:r>
            <a:r>
              <a:rPr lang="en-CA" sz="1200" b="0" i="0" dirty="0">
                <a:solidFill>
                  <a:srgbClr val="1F1F1F"/>
                </a:solidFill>
                <a:effectLst/>
                <a:latin typeface="Source Sans Pro" panose="020B0503030403020204" pitchFamily="34" charset="0"/>
              </a:rPr>
              <a:t>, so should </a:t>
            </a:r>
            <a:r>
              <a:rPr lang="en-CA" sz="1200" b="1" i="0" dirty="0">
                <a:solidFill>
                  <a:srgbClr val="1F1F1F"/>
                </a:solidFill>
                <a:effectLst/>
                <a:latin typeface="Source Sans Pro" panose="020B0503030403020204" pitchFamily="34" charset="0"/>
              </a:rPr>
              <a:t>consider using differential or incremental backups</a:t>
            </a:r>
            <a:r>
              <a:rPr lang="en-CA" sz="1200" b="0" i="0" dirty="0">
                <a:solidFill>
                  <a:srgbClr val="1F1F1F"/>
                </a:solidFill>
                <a:effectLst/>
                <a:latin typeface="Source Sans Pro" panose="020B0503030403020204" pitchFamily="34" charset="0"/>
              </a:rPr>
              <a:t> for it.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also need to consider when to perform your backups. If your data is mainly accessed during the working day in one time zone, you should schedule your </a:t>
            </a:r>
            <a:r>
              <a:rPr lang="en-CA" sz="1200" b="1" i="0" dirty="0">
                <a:solidFill>
                  <a:srgbClr val="1F1F1F"/>
                </a:solidFill>
                <a:effectLst/>
                <a:latin typeface="Source Sans Pro" panose="020B0503030403020204" pitchFamily="34" charset="0"/>
              </a:rPr>
              <a:t>backup outside of those hours. </a:t>
            </a:r>
            <a:endParaRPr lang="en-CA" sz="1200" b="1"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However, if it is </a:t>
            </a:r>
            <a:r>
              <a:rPr lang="en-CA" sz="1200" b="1" i="0" dirty="0">
                <a:solidFill>
                  <a:srgbClr val="1F1F1F"/>
                </a:solidFill>
                <a:effectLst/>
                <a:latin typeface="Source Sans Pro" panose="020B0503030403020204" pitchFamily="34" charset="0"/>
              </a:rPr>
              <a:t>accessed </a:t>
            </a:r>
            <a:r>
              <a:rPr lang="en-CA" sz="1200" b="0" i="0" dirty="0">
                <a:solidFill>
                  <a:srgbClr val="1F1F1F"/>
                </a:solidFill>
                <a:effectLst/>
                <a:latin typeface="Source Sans Pro" panose="020B0503030403020204" pitchFamily="34" charset="0"/>
              </a:rPr>
              <a:t>across the </a:t>
            </a:r>
            <a:r>
              <a:rPr lang="en-CA" sz="1200" b="1" i="0" dirty="0">
                <a:solidFill>
                  <a:srgbClr val="1F1F1F"/>
                </a:solidFill>
                <a:effectLst/>
                <a:latin typeface="Source Sans Pro" panose="020B0503030403020204" pitchFamily="34" charset="0"/>
              </a:rPr>
              <a:t>whole day, </a:t>
            </a:r>
            <a:r>
              <a:rPr lang="en-CA" sz="1200" b="0" i="0" dirty="0">
                <a:solidFill>
                  <a:srgbClr val="1F1F1F"/>
                </a:solidFill>
                <a:effectLst/>
                <a:latin typeface="Source Sans Pro" panose="020B0503030403020204" pitchFamily="34" charset="0"/>
              </a:rPr>
              <a:t>you could consider implementing </a:t>
            </a:r>
            <a:r>
              <a:rPr lang="en-CA" sz="1200" b="1" i="0" dirty="0">
                <a:solidFill>
                  <a:srgbClr val="1F1F1F"/>
                </a:solidFill>
                <a:effectLst/>
                <a:latin typeface="Source Sans Pro" panose="020B0503030403020204" pitchFamily="34" charset="0"/>
              </a:rPr>
              <a:t>full backups at a weekend and incremental or differential backups on a daily basis</a:t>
            </a:r>
            <a:r>
              <a:rPr lang="en-CA" sz="1200" b="0" i="0" dirty="0">
                <a:solidFill>
                  <a:srgbClr val="1F1F1F"/>
                </a:solidFill>
                <a:effectLst/>
                <a:latin typeface="Source Sans Pro" panose="020B0503030403020204" pitchFamily="34" charset="0"/>
              </a:rPr>
              <a:t>. Because backups will be a regular task, if your RDBMS provides the ability to </a:t>
            </a:r>
            <a:r>
              <a:rPr lang="en-CA" sz="1200" b="1" i="0" dirty="0">
                <a:solidFill>
                  <a:srgbClr val="1F1F1F"/>
                </a:solidFill>
                <a:effectLst/>
                <a:latin typeface="Source Sans Pro" panose="020B0503030403020204" pitchFamily="34" charset="0"/>
              </a:rPr>
              <a:t>schedule or automate </a:t>
            </a:r>
            <a:r>
              <a:rPr lang="en-CA" sz="1200" b="0" i="0" dirty="0">
                <a:solidFill>
                  <a:srgbClr val="1F1F1F"/>
                </a:solidFill>
                <a:effectLst/>
                <a:latin typeface="Source Sans Pro" panose="020B0503030403020204" pitchFamily="34" charset="0"/>
              </a:rPr>
              <a:t>your backups, you should consider using it.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It is equally important to consider </a:t>
            </a:r>
            <a:r>
              <a:rPr lang="en-CA" sz="1200" b="1" i="0" dirty="0">
                <a:solidFill>
                  <a:srgbClr val="1F1F1F"/>
                </a:solidFill>
                <a:effectLst/>
                <a:latin typeface="Source Sans Pro" panose="020B0503030403020204" pitchFamily="34" charset="0"/>
              </a:rPr>
              <a:t>backing up your cloud databases</a:t>
            </a:r>
            <a:r>
              <a:rPr lang="en-CA" sz="1200" b="0" i="0" dirty="0">
                <a:solidFill>
                  <a:srgbClr val="1F1F1F"/>
                </a:solidFill>
                <a:effectLst/>
                <a:latin typeface="Source Sans Pro" panose="020B0503030403020204" pitchFamily="34" charset="0"/>
              </a:rPr>
              <a:t>. Depending on the RDBMS that you are using, backups might run automatically, you may need to enable automated backups, you may need to run manual backups, or you may be able to use the techniques you have learned about in this video to run your own backup strategy.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For example, the paid plans </a:t>
            </a:r>
            <a:r>
              <a:rPr lang="en-CA" sz="1200" b="1" i="0" dirty="0">
                <a:solidFill>
                  <a:srgbClr val="1F1F1F"/>
                </a:solidFill>
                <a:effectLst/>
                <a:latin typeface="Source Sans Pro" panose="020B0503030403020204" pitchFamily="34" charset="0"/>
              </a:rPr>
              <a:t>of Db2 </a:t>
            </a:r>
            <a:r>
              <a:rPr lang="en-CA" sz="1200" b="0" i="0" dirty="0">
                <a:solidFill>
                  <a:srgbClr val="1F1F1F"/>
                </a:solidFill>
                <a:effectLst/>
                <a:latin typeface="Source Sans Pro" panose="020B0503030403020204" pitchFamily="34" charset="0"/>
              </a:rPr>
              <a:t>on </a:t>
            </a:r>
            <a:r>
              <a:rPr lang="en-CA" sz="1200" b="0" i="0" u="sng" dirty="0">
                <a:solidFill>
                  <a:srgbClr val="1F1F1F"/>
                </a:solidFill>
                <a:effectLst/>
                <a:latin typeface="Source Sans Pro" panose="020B0503030403020204" pitchFamily="34" charset="0"/>
              </a:rPr>
              <a:t>Cloud run an encrypted backup every day and with the Enterprise or Standard plans, </a:t>
            </a:r>
            <a:r>
              <a:rPr lang="en-CA" sz="1200" b="0" i="0" dirty="0">
                <a:solidFill>
                  <a:srgbClr val="1F1F1F"/>
                </a:solidFill>
                <a:effectLst/>
                <a:latin typeface="Source Sans Pro" panose="020B0503030403020204" pitchFamily="34" charset="0"/>
              </a:rPr>
              <a:t>you can also run manual backups and perform point-in-time restores.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And when </a:t>
            </a:r>
            <a:r>
              <a:rPr lang="en-CA" sz="1200" b="1" i="0" dirty="0">
                <a:solidFill>
                  <a:srgbClr val="1F1F1F"/>
                </a:solidFill>
                <a:effectLst/>
                <a:latin typeface="Source Sans Pro" panose="020B0503030403020204" pitchFamily="34" charset="0"/>
              </a:rPr>
              <a:t>using Google </a:t>
            </a:r>
            <a:r>
              <a:rPr lang="en-CA" sz="1200" b="0" i="0" dirty="0">
                <a:solidFill>
                  <a:srgbClr val="1F1F1F"/>
                </a:solidFill>
                <a:effectLst/>
                <a:latin typeface="Source Sans Pro" panose="020B0503030403020204" pitchFamily="34" charset="0"/>
              </a:rPr>
              <a:t>Cloud SQL for MySQL, Postgres, and SQL Server, you can </a:t>
            </a:r>
            <a:r>
              <a:rPr lang="en-CA" sz="1200" b="1" i="0" dirty="0">
                <a:solidFill>
                  <a:srgbClr val="1F1F1F"/>
                </a:solidFill>
                <a:effectLst/>
                <a:latin typeface="Source Sans Pro" panose="020B0503030403020204" pitchFamily="34" charset="0"/>
              </a:rPr>
              <a:t>enable automated incremental backups </a:t>
            </a:r>
            <a:r>
              <a:rPr lang="en-CA" sz="1200" b="0" i="0" dirty="0">
                <a:solidFill>
                  <a:srgbClr val="1F1F1F"/>
                </a:solidFill>
                <a:effectLst/>
                <a:latin typeface="Source Sans Pro" panose="020B0503030403020204" pitchFamily="34" charset="0"/>
              </a:rPr>
              <a:t>or perform on-demand backups.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If you find that your combination of RDBMS and cloud provider does not support any of these options, there are </a:t>
            </a:r>
            <a:r>
              <a:rPr lang="en-CA" sz="1200" b="1" i="0" dirty="0">
                <a:solidFill>
                  <a:srgbClr val="1F1F1F"/>
                </a:solidFill>
                <a:effectLst/>
                <a:latin typeface="Source Sans Pro" panose="020B0503030403020204" pitchFamily="34" charset="0"/>
              </a:rPr>
              <a:t>third party backup tools av</a:t>
            </a:r>
            <a:r>
              <a:rPr lang="en-CA" sz="1200" b="0" i="0" dirty="0">
                <a:solidFill>
                  <a:srgbClr val="1F1F1F"/>
                </a:solidFill>
                <a:effectLst/>
                <a:latin typeface="Source Sans Pro" panose="020B0503030403020204" pitchFamily="34" charset="0"/>
              </a:rPr>
              <a:t>ailable to purchase.</a:t>
            </a:r>
            <a:endParaRPr lang="en-CA" sz="1200" b="0" i="0" dirty="0">
              <a:solidFill>
                <a:srgbClr val="333333"/>
              </a:solidFill>
              <a:effectLst/>
              <a:latin typeface="OpenSans"/>
            </a:endParaRPr>
          </a:p>
        </p:txBody>
      </p:sp>
      <p:pic>
        <p:nvPicPr>
          <p:cNvPr id="6" name="Picture 5">
            <a:extLst>
              <a:ext uri="{FF2B5EF4-FFF2-40B4-BE49-F238E27FC236}">
                <a16:creationId xmlns:a16="http://schemas.microsoft.com/office/drawing/2014/main" id="{389975A5-676F-1FB5-D2DF-E7D8EC8F8C34}"/>
              </a:ext>
            </a:extLst>
          </p:cNvPr>
          <p:cNvPicPr>
            <a:picLocks noChangeAspect="1"/>
          </p:cNvPicPr>
          <p:nvPr/>
        </p:nvPicPr>
        <p:blipFill>
          <a:blip r:embed="rId4"/>
          <a:stretch>
            <a:fillRect/>
          </a:stretch>
        </p:blipFill>
        <p:spPr>
          <a:xfrm>
            <a:off x="7612328" y="184605"/>
            <a:ext cx="4276855" cy="1690166"/>
          </a:xfrm>
          <a:prstGeom prst="rect">
            <a:avLst/>
          </a:prstGeom>
        </p:spPr>
      </p:pic>
    </p:spTree>
    <p:extLst>
      <p:ext uri="{BB962C8B-B14F-4D97-AF65-F5344CB8AC3E}">
        <p14:creationId xmlns:p14="http://schemas.microsoft.com/office/powerpoint/2010/main" val="225105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860EA-917A-BB82-E344-32D057E668F1}"/>
              </a:ext>
            </a:extLst>
          </p:cNvPr>
          <p:cNvPicPr>
            <a:picLocks noChangeAspect="1"/>
          </p:cNvPicPr>
          <p:nvPr/>
        </p:nvPicPr>
        <p:blipFill>
          <a:blip r:embed="rId2"/>
          <a:stretch>
            <a:fillRect/>
          </a:stretch>
        </p:blipFill>
        <p:spPr>
          <a:xfrm>
            <a:off x="1800169" y="1161884"/>
            <a:ext cx="9311341" cy="3968256"/>
          </a:xfrm>
          <a:prstGeom prst="rect">
            <a:avLst/>
          </a:prstGeom>
        </p:spPr>
      </p:pic>
    </p:spTree>
    <p:extLst>
      <p:ext uri="{BB962C8B-B14F-4D97-AF65-F5344CB8AC3E}">
        <p14:creationId xmlns:p14="http://schemas.microsoft.com/office/powerpoint/2010/main" val="424823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1DFA2-3179-AB4D-5AB6-E1F044887734}"/>
              </a:ext>
            </a:extLst>
          </p:cNvPr>
          <p:cNvSpPr txBox="1"/>
          <p:nvPr/>
        </p:nvSpPr>
        <p:spPr>
          <a:xfrm>
            <a:off x="3431969" y="1460665"/>
            <a:ext cx="4118948" cy="523220"/>
          </a:xfrm>
          <a:prstGeom prst="rect">
            <a:avLst/>
          </a:prstGeom>
          <a:noFill/>
        </p:spPr>
        <p:txBody>
          <a:bodyPr wrap="none" rtlCol="0">
            <a:spAutoFit/>
          </a:bodyPr>
          <a:lstStyle/>
          <a:p>
            <a:r>
              <a:rPr lang="en-US" sz="2800" b="1" u="sng" dirty="0"/>
              <a:t>Database Transaction Logs</a:t>
            </a:r>
          </a:p>
        </p:txBody>
      </p:sp>
      <p:pic>
        <p:nvPicPr>
          <p:cNvPr id="3" name="Picture 2">
            <a:extLst>
              <a:ext uri="{FF2B5EF4-FFF2-40B4-BE49-F238E27FC236}">
                <a16:creationId xmlns:a16="http://schemas.microsoft.com/office/drawing/2014/main" id="{B7288E97-F8C2-7953-F0FC-FF2EAA030044}"/>
              </a:ext>
            </a:extLst>
          </p:cNvPr>
          <p:cNvPicPr>
            <a:picLocks noChangeAspect="1"/>
          </p:cNvPicPr>
          <p:nvPr/>
        </p:nvPicPr>
        <p:blipFill>
          <a:blip r:embed="rId2"/>
          <a:stretch>
            <a:fillRect/>
          </a:stretch>
        </p:blipFill>
        <p:spPr>
          <a:xfrm>
            <a:off x="2209800" y="2160841"/>
            <a:ext cx="7772400" cy="3236494"/>
          </a:xfrm>
          <a:prstGeom prst="rect">
            <a:avLst/>
          </a:prstGeom>
        </p:spPr>
      </p:pic>
    </p:spTree>
    <p:extLst>
      <p:ext uri="{BB962C8B-B14F-4D97-AF65-F5344CB8AC3E}">
        <p14:creationId xmlns:p14="http://schemas.microsoft.com/office/powerpoint/2010/main" val="386991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B3F91-DDBF-E65C-14CE-5FE974BEE327}"/>
              </a:ext>
            </a:extLst>
          </p:cNvPr>
          <p:cNvPicPr>
            <a:picLocks noChangeAspect="1"/>
          </p:cNvPicPr>
          <p:nvPr/>
        </p:nvPicPr>
        <p:blipFill>
          <a:blip r:embed="rId2"/>
          <a:stretch>
            <a:fillRect/>
          </a:stretch>
        </p:blipFill>
        <p:spPr>
          <a:xfrm>
            <a:off x="114630" y="0"/>
            <a:ext cx="5981370" cy="2957332"/>
          </a:xfrm>
          <a:prstGeom prst="rect">
            <a:avLst/>
          </a:prstGeom>
        </p:spPr>
      </p:pic>
      <p:sp>
        <p:nvSpPr>
          <p:cNvPr id="4" name="TextBox 3">
            <a:extLst>
              <a:ext uri="{FF2B5EF4-FFF2-40B4-BE49-F238E27FC236}">
                <a16:creationId xmlns:a16="http://schemas.microsoft.com/office/drawing/2014/main" id="{31E5E9BC-FABD-DBA8-238A-333E00C0FADE}"/>
              </a:ext>
            </a:extLst>
          </p:cNvPr>
          <p:cNvSpPr txBox="1"/>
          <p:nvPr/>
        </p:nvSpPr>
        <p:spPr>
          <a:xfrm>
            <a:off x="114630" y="3023506"/>
            <a:ext cx="11305309" cy="254217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Separate from the diagnostic log, a database management system (DBMS) uses </a:t>
            </a:r>
            <a:r>
              <a:rPr lang="en-CA" b="1" i="0" dirty="0">
                <a:solidFill>
                  <a:srgbClr val="1F1F1F"/>
                </a:solidFill>
                <a:effectLst/>
                <a:latin typeface="Source Sans Pro" panose="020B0503030403020204" pitchFamily="34" charset="0"/>
              </a:rPr>
              <a:t>transaction logs to keep track of all transactions that change or modify the database. </a:t>
            </a:r>
            <a:endParaRPr lang="en-CA" b="1"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information stored in these transaction logs can be used </a:t>
            </a:r>
            <a:r>
              <a:rPr lang="en-CA" b="1" i="0" dirty="0">
                <a:solidFill>
                  <a:srgbClr val="1F1F1F"/>
                </a:solidFill>
                <a:effectLst/>
                <a:latin typeface="Source Sans Pro" panose="020B0503030403020204" pitchFamily="34" charset="0"/>
              </a:rPr>
              <a:t>for recovery purposes </a:t>
            </a:r>
            <a:r>
              <a:rPr lang="en-CA" b="0" i="0" dirty="0">
                <a:solidFill>
                  <a:srgbClr val="1F1F1F"/>
                </a:solidFill>
                <a:effectLst/>
                <a:latin typeface="Source Sans Pro" panose="020B0503030403020204" pitchFamily="34" charset="0"/>
              </a:rPr>
              <a:t>when data is accidentally deleted, or a system or hardware failure such as a disk crash occurs.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case of such events, the transaction log, in conjunction with a database backup, can help </a:t>
            </a:r>
            <a:r>
              <a:rPr lang="en-CA" b="1" i="0" dirty="0">
                <a:solidFill>
                  <a:srgbClr val="1F1F1F"/>
                </a:solidFill>
                <a:effectLst/>
                <a:latin typeface="Source Sans Pro" panose="020B0503030403020204" pitchFamily="34" charset="0"/>
              </a:rPr>
              <a:t>restore</a:t>
            </a:r>
            <a:r>
              <a:rPr lang="en-CA" b="0" i="0" dirty="0">
                <a:solidFill>
                  <a:srgbClr val="1F1F1F"/>
                </a:solidFill>
                <a:effectLst/>
                <a:latin typeface="Source Sans Pro" panose="020B0503030403020204" pitchFamily="34" charset="0"/>
              </a:rPr>
              <a:t> your </a:t>
            </a:r>
            <a:r>
              <a:rPr lang="en-CA" b="0" i="0" u="sng" dirty="0">
                <a:solidFill>
                  <a:srgbClr val="1F1F1F"/>
                </a:solidFill>
                <a:effectLst/>
                <a:latin typeface="Source Sans Pro" panose="020B0503030403020204" pitchFamily="34" charset="0"/>
              </a:rPr>
              <a:t>database back to a consistent state at a specific point in time</a:t>
            </a:r>
            <a:r>
              <a:rPr lang="en-CA" b="0" i="0" dirty="0">
                <a:solidFill>
                  <a:srgbClr val="1F1F1F"/>
                </a:solidFill>
                <a:effectLst/>
                <a:latin typeface="Source Sans Pro" panose="020B0503030403020204" pitchFamily="34" charset="0"/>
              </a:rPr>
              <a:t>. </a:t>
            </a:r>
            <a:endParaRPr lang="en-CA" b="0" i="0" dirty="0">
              <a:solidFill>
                <a:srgbClr val="333333"/>
              </a:solidFill>
              <a:effectLst/>
              <a:latin typeface="OpenSans"/>
            </a:endParaRPr>
          </a:p>
        </p:txBody>
      </p:sp>
    </p:spTree>
    <p:extLst>
      <p:ext uri="{BB962C8B-B14F-4D97-AF65-F5344CB8AC3E}">
        <p14:creationId xmlns:p14="http://schemas.microsoft.com/office/powerpoint/2010/main" val="4474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1B2299-6577-FD38-546D-AC897AD0AAB4}"/>
              </a:ext>
            </a:extLst>
          </p:cNvPr>
          <p:cNvPicPr>
            <a:picLocks noChangeAspect="1"/>
          </p:cNvPicPr>
          <p:nvPr/>
        </p:nvPicPr>
        <p:blipFill>
          <a:blip r:embed="rId2"/>
          <a:stretch>
            <a:fillRect/>
          </a:stretch>
        </p:blipFill>
        <p:spPr>
          <a:xfrm>
            <a:off x="0" y="0"/>
            <a:ext cx="6519553" cy="3219532"/>
          </a:xfrm>
          <a:prstGeom prst="rect">
            <a:avLst/>
          </a:prstGeom>
        </p:spPr>
      </p:pic>
      <p:sp>
        <p:nvSpPr>
          <p:cNvPr id="4" name="TextBox 3">
            <a:extLst>
              <a:ext uri="{FF2B5EF4-FFF2-40B4-BE49-F238E27FC236}">
                <a16:creationId xmlns:a16="http://schemas.microsoft.com/office/drawing/2014/main" id="{D2262061-686F-1873-967B-3D0E91EF41E2}"/>
              </a:ext>
            </a:extLst>
          </p:cNvPr>
          <p:cNvSpPr txBox="1"/>
          <p:nvPr/>
        </p:nvSpPr>
        <p:spPr>
          <a:xfrm>
            <a:off x="308759" y="3219532"/>
            <a:ext cx="11352810" cy="3465500"/>
          </a:xfrm>
          <a:prstGeom prst="rect">
            <a:avLst/>
          </a:prstGeom>
          <a:noFill/>
        </p:spPr>
        <p:txBody>
          <a:bodyPr wrap="square">
            <a:spAutoFit/>
          </a:bodyPr>
          <a:lstStyle/>
          <a:p>
            <a:pPr algn="l">
              <a:lnSpc>
                <a:spcPct val="150000"/>
              </a:lnSpc>
            </a:pPr>
            <a:r>
              <a:rPr lang="en-CA" sz="1600" b="0" i="0" dirty="0">
                <a:solidFill>
                  <a:srgbClr val="1F1F1F"/>
                </a:solidFill>
                <a:effectLst/>
                <a:latin typeface="Source Sans Pro" panose="020B0503030403020204" pitchFamily="34" charset="0"/>
              </a:rPr>
              <a:t>For example:​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this timeline, </a:t>
            </a:r>
            <a:r>
              <a:rPr lang="en-CA" sz="1600" b="1" i="0" dirty="0">
                <a:solidFill>
                  <a:srgbClr val="1F1F1F"/>
                </a:solidFill>
                <a:effectLst/>
                <a:latin typeface="Source Sans Pro" panose="020B0503030403020204" pitchFamily="34" charset="0"/>
              </a:rPr>
              <a:t>at time </a:t>
            </a:r>
            <a:r>
              <a:rPr lang="en-CA" sz="1600" b="0" i="0" dirty="0">
                <a:solidFill>
                  <a:srgbClr val="1F1F1F"/>
                </a:solidFill>
                <a:effectLst/>
                <a:latin typeface="Source Sans Pro" panose="020B0503030403020204" pitchFamily="34" charset="0"/>
              </a:rPr>
              <a:t>T1 you issue the BACKUP command to make a </a:t>
            </a:r>
            <a:r>
              <a:rPr lang="en-CA" sz="1600" b="1" i="0" dirty="0">
                <a:solidFill>
                  <a:srgbClr val="1F1F1F"/>
                </a:solidFill>
                <a:effectLst/>
                <a:latin typeface="Source Sans Pro" panose="020B0503030403020204" pitchFamily="34" charset="0"/>
              </a:rPr>
              <a:t>full copy </a:t>
            </a:r>
            <a:r>
              <a:rPr lang="en-CA" sz="1600" b="0" i="0" dirty="0">
                <a:solidFill>
                  <a:srgbClr val="1F1F1F"/>
                </a:solidFill>
                <a:effectLst/>
                <a:latin typeface="Source Sans Pro" panose="020B0503030403020204" pitchFamily="34" charset="0"/>
              </a:rPr>
              <a:t>of your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Users then continue working, and the information about their activities is kept in transaction logs.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At time </a:t>
            </a:r>
            <a:r>
              <a:rPr lang="en-CA" sz="1600" b="1" i="0" dirty="0">
                <a:solidFill>
                  <a:srgbClr val="1F1F1F"/>
                </a:solidFill>
                <a:effectLst/>
                <a:latin typeface="Source Sans Pro" panose="020B0503030403020204" pitchFamily="34" charset="0"/>
              </a:rPr>
              <a:t>T2, there is a problem </a:t>
            </a:r>
            <a:r>
              <a:rPr lang="en-CA" sz="1600" b="0" i="0" dirty="0">
                <a:solidFill>
                  <a:srgbClr val="1F1F1F"/>
                </a:solidFill>
                <a:effectLst/>
                <a:latin typeface="Source Sans Pro" panose="020B0503030403020204" pitchFamily="34" charset="0"/>
              </a:rPr>
              <a:t>that </a:t>
            </a:r>
            <a:r>
              <a:rPr lang="en-CA" sz="1600" b="1" i="0" dirty="0">
                <a:solidFill>
                  <a:srgbClr val="1F1F1F"/>
                </a:solidFill>
                <a:effectLst/>
                <a:latin typeface="Source Sans Pro" panose="020B0503030403020204" pitchFamily="34" charset="0"/>
              </a:rPr>
              <a:t>damages </a:t>
            </a:r>
            <a:r>
              <a:rPr lang="en-CA" sz="1600" b="0" i="0" dirty="0">
                <a:solidFill>
                  <a:srgbClr val="1F1F1F"/>
                </a:solidFill>
                <a:effectLst/>
                <a:latin typeface="Source Sans Pro" panose="020B0503030403020204" pitchFamily="34" charset="0"/>
              </a:rPr>
              <a:t>the database. So, at time </a:t>
            </a:r>
            <a:r>
              <a:rPr lang="en-CA" sz="1600" b="1" i="0" dirty="0">
                <a:solidFill>
                  <a:srgbClr val="1F1F1F"/>
                </a:solidFill>
                <a:effectLst/>
                <a:latin typeface="Source Sans Pro" panose="020B0503030403020204" pitchFamily="34" charset="0"/>
              </a:rPr>
              <a:t>T3 you issue a RESTORE </a:t>
            </a:r>
            <a:r>
              <a:rPr lang="en-CA" sz="1600" b="0" i="0" dirty="0">
                <a:solidFill>
                  <a:srgbClr val="1F1F1F"/>
                </a:solidFill>
                <a:effectLst/>
                <a:latin typeface="Source Sans Pro" panose="020B0503030403020204" pitchFamily="34" charset="0"/>
              </a:rPr>
              <a:t>command using the backup image you took </a:t>
            </a:r>
            <a:r>
              <a:rPr lang="en-CA" sz="1600" b="1" i="0" dirty="0">
                <a:solidFill>
                  <a:srgbClr val="1F1F1F"/>
                </a:solidFill>
                <a:effectLst/>
                <a:latin typeface="Source Sans Pro" panose="020B0503030403020204" pitchFamily="34" charset="0"/>
              </a:rPr>
              <a:t>at time T1. </a:t>
            </a:r>
            <a:endParaRPr lang="en-CA" sz="1600" b="1"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This allows you to get the database back to the point in time that the backup was taken.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Then</a:t>
            </a:r>
            <a:r>
              <a:rPr lang="en-CA" sz="1600" b="1" i="0" dirty="0">
                <a:solidFill>
                  <a:srgbClr val="1F1F1F"/>
                </a:solidFill>
                <a:effectLst/>
                <a:latin typeface="Source Sans Pro" panose="020B0503030403020204" pitchFamily="34" charset="0"/>
              </a:rPr>
              <a:t>, at time T4 you apply the transaction logs </a:t>
            </a:r>
            <a:r>
              <a:rPr lang="en-CA" sz="1600" b="0" i="0" dirty="0">
                <a:solidFill>
                  <a:srgbClr val="1F1F1F"/>
                </a:solidFill>
                <a:effectLst/>
                <a:latin typeface="Source Sans Pro" panose="020B0503030403020204" pitchFamily="34" charset="0"/>
              </a:rPr>
              <a:t>for the period of time between T1 and T2 to the restored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This process of applying committed transactions from transaction logs is called </a:t>
            </a:r>
            <a:r>
              <a:rPr lang="en-CA" sz="1600" b="0" i="0" dirty="0">
                <a:solidFill>
                  <a:schemeClr val="accent2">
                    <a:lumMod val="75000"/>
                  </a:schemeClr>
                </a:solidFill>
                <a:effectLst/>
                <a:latin typeface="Source Sans Pro" panose="020B0503030403020204" pitchFamily="34" charset="0"/>
              </a:rPr>
              <a:t>roll forward recovery</a:t>
            </a:r>
            <a:r>
              <a:rPr lang="en-CA" sz="1600" b="0" i="0" dirty="0">
                <a:solidFill>
                  <a:srgbClr val="1F1F1F"/>
                </a:solidFill>
                <a:effectLst/>
                <a:latin typeface="Source Sans Pro" panose="020B0503030403020204" pitchFamily="34" charset="0"/>
              </a:rPr>
              <a:t>, and it </a:t>
            </a:r>
            <a:r>
              <a:rPr lang="en-CA" sz="1600" b="0" i="0" dirty="0">
                <a:solidFill>
                  <a:schemeClr val="accent2">
                    <a:lumMod val="75000"/>
                  </a:schemeClr>
                </a:solidFill>
                <a:effectLst/>
                <a:latin typeface="Source Sans Pro" panose="020B0503030403020204" pitchFamily="34" charset="0"/>
              </a:rPr>
              <a:t>returns your database to the point just before the crash happened. </a:t>
            </a:r>
            <a:endParaRPr lang="en-CA" sz="1600" b="0" i="0" dirty="0">
              <a:solidFill>
                <a:schemeClr val="accent2">
                  <a:lumMod val="75000"/>
                </a:schemeClr>
              </a:solidFill>
              <a:effectLst/>
              <a:latin typeface="OpenSans"/>
            </a:endParaRPr>
          </a:p>
        </p:txBody>
      </p:sp>
    </p:spTree>
    <p:extLst>
      <p:ext uri="{BB962C8B-B14F-4D97-AF65-F5344CB8AC3E}">
        <p14:creationId xmlns:p14="http://schemas.microsoft.com/office/powerpoint/2010/main" val="2497610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036027-E037-90BD-AC7A-4D4706049EAF}"/>
              </a:ext>
            </a:extLst>
          </p:cNvPr>
          <p:cNvPicPr>
            <a:picLocks noChangeAspect="1"/>
          </p:cNvPicPr>
          <p:nvPr/>
        </p:nvPicPr>
        <p:blipFill>
          <a:blip r:embed="rId2"/>
          <a:stretch>
            <a:fillRect/>
          </a:stretch>
        </p:blipFill>
        <p:spPr>
          <a:xfrm>
            <a:off x="95002" y="0"/>
            <a:ext cx="7772400" cy="3541007"/>
          </a:xfrm>
          <a:prstGeom prst="rect">
            <a:avLst/>
          </a:prstGeom>
        </p:spPr>
      </p:pic>
      <p:sp>
        <p:nvSpPr>
          <p:cNvPr id="5" name="TextBox 4">
            <a:extLst>
              <a:ext uri="{FF2B5EF4-FFF2-40B4-BE49-F238E27FC236}">
                <a16:creationId xmlns:a16="http://schemas.microsoft.com/office/drawing/2014/main" id="{D69521FD-C64F-2995-1AB9-287AA38781EC}"/>
              </a:ext>
            </a:extLst>
          </p:cNvPr>
          <p:cNvSpPr txBox="1"/>
          <p:nvPr/>
        </p:nvSpPr>
        <p:spPr>
          <a:xfrm>
            <a:off x="241464" y="3892137"/>
            <a:ext cx="11503232" cy="17111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Here is an example location of a db2 transaction log file directory in a </a:t>
            </a:r>
            <a:r>
              <a:rPr lang="en-CA" b="1" i="0" dirty="0" err="1">
                <a:solidFill>
                  <a:srgbClr val="1F1F1F"/>
                </a:solidFill>
                <a:effectLst/>
                <a:latin typeface="Source Sans Pro" panose="020B0503030403020204" pitchFamily="34" charset="0"/>
              </a:rPr>
              <a:t>sqlogdir</a:t>
            </a:r>
            <a:r>
              <a:rPr lang="en-CA" b="1" i="0" dirty="0">
                <a:solidFill>
                  <a:srgbClr val="1F1F1F"/>
                </a:solidFill>
                <a:effectLst/>
                <a:latin typeface="Source Sans Pro" panose="020B0503030403020204" pitchFamily="34" charset="0"/>
              </a:rPr>
              <a:t> subdirectory </a:t>
            </a:r>
            <a:r>
              <a:rPr lang="en-CA" b="0" i="0" dirty="0">
                <a:solidFill>
                  <a:srgbClr val="1F1F1F"/>
                </a:solidFill>
                <a:effectLst/>
                <a:latin typeface="Source Sans Pro" panose="020B0503030403020204" pitchFamily="34" charset="0"/>
              </a:rPr>
              <a:t>on a Windows system.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PostgreSQL, the log files default to being stored in the </a:t>
            </a:r>
            <a:r>
              <a:rPr lang="en-CA" b="0" i="0" dirty="0" err="1">
                <a:solidFill>
                  <a:srgbClr val="1F1F1F"/>
                </a:solidFill>
                <a:effectLst/>
                <a:latin typeface="Source Sans Pro" panose="020B0503030403020204" pitchFamily="34" charset="0"/>
              </a:rPr>
              <a:t>pg_xlog</a:t>
            </a:r>
            <a:r>
              <a:rPr lang="en-CA" b="0" i="0" dirty="0">
                <a:solidFill>
                  <a:srgbClr val="1F1F1F"/>
                </a:solidFill>
                <a:effectLst/>
                <a:latin typeface="Source Sans Pro" panose="020B0503030403020204" pitchFamily="34" charset="0"/>
              </a:rPr>
              <a:t> sub-directory.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PostgreSQL, the transaction log file is referred to as a write-ahead log (WAL), because before the database manager writes the database changes or transactions to data files, the DBMS first writes them to the WAL.</a:t>
            </a:r>
            <a:endParaRPr lang="en-CA" b="0" i="0" dirty="0">
              <a:solidFill>
                <a:srgbClr val="333333"/>
              </a:solidFill>
              <a:effectLst/>
              <a:latin typeface="OpenSans"/>
            </a:endParaRPr>
          </a:p>
        </p:txBody>
      </p:sp>
    </p:spTree>
    <p:extLst>
      <p:ext uri="{BB962C8B-B14F-4D97-AF65-F5344CB8AC3E}">
        <p14:creationId xmlns:p14="http://schemas.microsoft.com/office/powerpoint/2010/main" val="15047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255A99-2A05-B140-7853-56EEEB5C77A8}"/>
              </a:ext>
            </a:extLst>
          </p:cNvPr>
          <p:cNvPicPr>
            <a:picLocks noChangeAspect="1"/>
          </p:cNvPicPr>
          <p:nvPr/>
        </p:nvPicPr>
        <p:blipFill>
          <a:blip r:embed="rId2"/>
          <a:stretch>
            <a:fillRect/>
          </a:stretch>
        </p:blipFill>
        <p:spPr>
          <a:xfrm>
            <a:off x="119742" y="0"/>
            <a:ext cx="7772400" cy="3862859"/>
          </a:xfrm>
          <a:prstGeom prst="rect">
            <a:avLst/>
          </a:prstGeom>
        </p:spPr>
      </p:pic>
      <p:sp>
        <p:nvSpPr>
          <p:cNvPr id="4" name="TextBox 3">
            <a:extLst>
              <a:ext uri="{FF2B5EF4-FFF2-40B4-BE49-F238E27FC236}">
                <a16:creationId xmlns:a16="http://schemas.microsoft.com/office/drawing/2014/main" id="{372F3A9A-9EC7-C0B4-88E1-A1BAB46F1DCC}"/>
              </a:ext>
            </a:extLst>
          </p:cNvPr>
          <p:cNvSpPr txBox="1"/>
          <p:nvPr/>
        </p:nvSpPr>
        <p:spPr>
          <a:xfrm>
            <a:off x="51460" y="3862859"/>
            <a:ext cx="12020798" cy="29576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 recommended best practice, at least for production databases, is to place the </a:t>
            </a:r>
            <a:r>
              <a:rPr lang="en-CA" b="1" i="0" dirty="0">
                <a:solidFill>
                  <a:srgbClr val="1F1F1F"/>
                </a:solidFill>
                <a:effectLst/>
                <a:latin typeface="Source Sans Pro" panose="020B0503030403020204" pitchFamily="34" charset="0"/>
              </a:rPr>
              <a:t>transaction log files on storage volumes </a:t>
            </a:r>
            <a:r>
              <a:rPr lang="en-CA" b="0" i="0" dirty="0">
                <a:solidFill>
                  <a:srgbClr val="1F1F1F"/>
                </a:solidFill>
                <a:effectLst/>
                <a:latin typeface="Source Sans Pro" panose="020B0503030403020204" pitchFamily="34" charset="0"/>
              </a:rPr>
              <a:t>that </a:t>
            </a:r>
            <a:r>
              <a:rPr lang="en-CA" b="1" i="0" dirty="0">
                <a:solidFill>
                  <a:srgbClr val="1F1F1F"/>
                </a:solidFill>
                <a:effectLst/>
                <a:latin typeface="Source Sans Pro" panose="020B0503030403020204" pitchFamily="34" charset="0"/>
              </a:rPr>
              <a:t>are separate </a:t>
            </a:r>
            <a:r>
              <a:rPr lang="en-CA" b="0" i="0" dirty="0">
                <a:solidFill>
                  <a:srgbClr val="1F1F1F"/>
                </a:solidFill>
                <a:effectLst/>
                <a:latin typeface="Source Sans Pro" panose="020B0503030403020204" pitchFamily="34" charset="0"/>
              </a:rPr>
              <a:t>from where </a:t>
            </a:r>
            <a:r>
              <a:rPr lang="en-CA" b="0" i="0" u="sng" dirty="0">
                <a:solidFill>
                  <a:srgbClr val="1F1F1F"/>
                </a:solidFill>
                <a:effectLst/>
                <a:latin typeface="Source Sans Pro" panose="020B0503030403020204" pitchFamily="34" charset="0"/>
              </a:rPr>
              <a:t>the database objects like tablespaces </a:t>
            </a:r>
            <a:r>
              <a:rPr lang="en-CA" b="0" i="0" dirty="0">
                <a:solidFill>
                  <a:srgbClr val="1F1F1F"/>
                </a:solidFill>
                <a:effectLst/>
                <a:latin typeface="Source Sans Pro" panose="020B0503030403020204" pitchFamily="34" charset="0"/>
              </a:rPr>
              <a:t>are stored.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This not only helps with performance, so database writes are not competing with log writes, but also </a:t>
            </a:r>
            <a:r>
              <a:rPr lang="en-CA" b="1" i="0" dirty="0">
                <a:solidFill>
                  <a:srgbClr val="1F1F1F"/>
                </a:solidFill>
                <a:effectLst/>
                <a:latin typeface="Source Sans Pro" panose="020B0503030403020204" pitchFamily="34" charset="0"/>
              </a:rPr>
              <a:t>improves recoverability</a:t>
            </a:r>
            <a:r>
              <a:rPr lang="en-CA" b="0" i="0" dirty="0">
                <a:solidFill>
                  <a:srgbClr val="1F1F1F"/>
                </a:solidFill>
                <a:effectLst/>
                <a:latin typeface="Source Sans Pro" panose="020B0503030403020204" pitchFamily="34" charset="0"/>
              </a:rPr>
              <a:t> since it </a:t>
            </a:r>
            <a:r>
              <a:rPr lang="en-CA" b="0" i="0" u="sng" dirty="0">
                <a:solidFill>
                  <a:srgbClr val="1F1F1F"/>
                </a:solidFill>
                <a:effectLst/>
                <a:latin typeface="Source Sans Pro" panose="020B0503030403020204" pitchFamily="34" charset="0"/>
              </a:rPr>
              <a:t>isolates logs from crashes or the corruption </a:t>
            </a:r>
            <a:r>
              <a:rPr lang="en-CA" b="0" i="0" dirty="0">
                <a:solidFill>
                  <a:srgbClr val="1F1F1F"/>
                </a:solidFill>
                <a:effectLst/>
                <a:latin typeface="Source Sans Pro" panose="020B0503030403020204" pitchFamily="34" charset="0"/>
              </a:rPr>
              <a:t>of</a:t>
            </a:r>
            <a:r>
              <a:rPr lang="en-CA" b="0" i="0" u="sng" dirty="0">
                <a:solidFill>
                  <a:srgbClr val="1F1F1F"/>
                </a:solidFill>
                <a:effectLst/>
                <a:latin typeface="Source Sans Pro" panose="020B0503030403020204" pitchFamily="34" charset="0"/>
              </a:rPr>
              <a:t> data volumes. </a:t>
            </a:r>
            <a:endParaRPr lang="en-CA" u="sng"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For even more enhanced recoverability in business-critical databases, some relational database management systems (RDBMSs) provide the ability to automatically mirror logs to a second set of storage devices.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Or you can write scripts to copy or ship logs to remote replicas or standby systems in a process called log shipping. </a:t>
            </a:r>
            <a:endParaRPr lang="en-CA" b="0" i="0" dirty="0">
              <a:solidFill>
                <a:srgbClr val="333333"/>
              </a:solidFill>
              <a:effectLst/>
              <a:latin typeface="OpenSans"/>
            </a:endParaRPr>
          </a:p>
        </p:txBody>
      </p:sp>
    </p:spTree>
    <p:extLst>
      <p:ext uri="{BB962C8B-B14F-4D97-AF65-F5344CB8AC3E}">
        <p14:creationId xmlns:p14="http://schemas.microsoft.com/office/powerpoint/2010/main" val="492853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58DD22-96E0-7E42-2DFC-3FF31FEF02D2}"/>
              </a:ext>
            </a:extLst>
          </p:cNvPr>
          <p:cNvSpPr txBox="1"/>
          <p:nvPr/>
        </p:nvSpPr>
        <p:spPr>
          <a:xfrm>
            <a:off x="273132" y="3429000"/>
            <a:ext cx="11376562"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many RDBMSs, like Db2 and SQL Server, </a:t>
            </a:r>
            <a:r>
              <a:rPr lang="en-CA" sz="1600" b="1" i="0" dirty="0">
                <a:solidFill>
                  <a:srgbClr val="1F1F1F"/>
                </a:solidFill>
                <a:effectLst/>
                <a:latin typeface="Source Sans Pro" panose="020B0503030403020204" pitchFamily="34" charset="0"/>
              </a:rPr>
              <a:t>transaction logging is enabled by default</a:t>
            </a:r>
            <a:r>
              <a:rPr lang="en-CA" sz="1600" b="0" i="0" dirty="0">
                <a:solidFill>
                  <a:srgbClr val="1F1F1F"/>
                </a:solidFill>
                <a:effectLst/>
                <a:latin typeface="Source Sans Pro" panose="020B0503030403020204" pitchFamily="34" charset="0"/>
              </a:rPr>
              <a:t>, but you still may want to change the default settings for improved recoverability and performance.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other RDBMSs,</a:t>
            </a:r>
            <a:r>
              <a:rPr lang="en-CA" sz="1600" b="1" i="0" dirty="0">
                <a:solidFill>
                  <a:srgbClr val="1F1F1F"/>
                </a:solidFill>
                <a:effectLst/>
                <a:latin typeface="Source Sans Pro" panose="020B0503030403020204" pitchFamily="34" charset="0"/>
              </a:rPr>
              <a:t> like MySQL, transaction logging is disabled by default </a:t>
            </a:r>
            <a:r>
              <a:rPr lang="en-CA" sz="1600" b="0" i="0" dirty="0">
                <a:solidFill>
                  <a:srgbClr val="1F1F1F"/>
                </a:solidFill>
                <a:effectLst/>
                <a:latin typeface="Source Sans Pro" panose="020B0503030403020204" pitchFamily="34" charset="0"/>
              </a:rPr>
              <a:t>and may need to be manually configured.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a:t>
            </a:r>
            <a:r>
              <a:rPr lang="en-CA" sz="1600" b="1" i="0" dirty="0">
                <a:solidFill>
                  <a:srgbClr val="1F1F1F"/>
                </a:solidFill>
                <a:effectLst/>
                <a:latin typeface="Source Sans Pro" panose="020B0503030403020204" pitchFamily="34" charset="0"/>
              </a:rPr>
              <a:t>MySQL</a:t>
            </a:r>
            <a:r>
              <a:rPr lang="en-CA" sz="1600" b="0" i="0" dirty="0">
                <a:solidFill>
                  <a:srgbClr val="1F1F1F"/>
                </a:solidFill>
                <a:effectLst/>
                <a:latin typeface="Source Sans Pro" panose="020B0503030403020204" pitchFamily="34" charset="0"/>
              </a:rPr>
              <a:t>, you can run the </a:t>
            </a:r>
            <a:r>
              <a:rPr lang="en-CA" sz="1600" b="1" i="0" dirty="0">
                <a:solidFill>
                  <a:srgbClr val="1F1F1F"/>
                </a:solidFill>
                <a:effectLst/>
                <a:latin typeface="Source Sans Pro" panose="020B0503030403020204" pitchFamily="34" charset="0"/>
              </a:rPr>
              <a:t>SHOW BINARY LOGS </a:t>
            </a:r>
            <a:r>
              <a:rPr lang="en-CA" sz="1600" b="0" i="0" dirty="0">
                <a:solidFill>
                  <a:srgbClr val="1F1F1F"/>
                </a:solidFill>
                <a:effectLst/>
                <a:latin typeface="Source Sans Pro" panose="020B0503030403020204" pitchFamily="34" charset="0"/>
              </a:rPr>
              <a:t>command to check if logging is enabled and if it is, you will see a list of the log files.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Unlike other types of logs, such as diagnostic and error logs that are mostly in text format and human readable, the database transaction logs are typically in binary formats that are sometimes encrypted and require specialized tools to format and display contents.</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AA2377C0-3EC5-00EC-9AC8-C9325275484A}"/>
              </a:ext>
            </a:extLst>
          </p:cNvPr>
          <p:cNvPicPr>
            <a:picLocks noChangeAspect="1"/>
          </p:cNvPicPr>
          <p:nvPr/>
        </p:nvPicPr>
        <p:blipFill>
          <a:blip r:embed="rId2"/>
          <a:stretch>
            <a:fillRect/>
          </a:stretch>
        </p:blipFill>
        <p:spPr>
          <a:xfrm>
            <a:off x="155368" y="0"/>
            <a:ext cx="6387936" cy="3198889"/>
          </a:xfrm>
          <a:prstGeom prst="rect">
            <a:avLst/>
          </a:prstGeom>
        </p:spPr>
      </p:pic>
    </p:spTree>
    <p:extLst>
      <p:ext uri="{BB962C8B-B14F-4D97-AF65-F5344CB8AC3E}">
        <p14:creationId xmlns:p14="http://schemas.microsoft.com/office/powerpoint/2010/main" val="156459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2351314" y="2410691"/>
            <a:ext cx="6776983" cy="523220"/>
          </a:xfrm>
          <a:prstGeom prst="rect">
            <a:avLst/>
          </a:prstGeom>
          <a:noFill/>
        </p:spPr>
        <p:txBody>
          <a:bodyPr wrap="none" rtlCol="0">
            <a:spAutoFit/>
          </a:bodyPr>
          <a:lstStyle/>
          <a:p>
            <a:r>
              <a:rPr lang="en-US" sz="2800" b="1" dirty="0"/>
              <a:t>Introduction to Backup &amp; Restore Databases</a:t>
            </a:r>
          </a:p>
        </p:txBody>
      </p:sp>
      <p:pic>
        <p:nvPicPr>
          <p:cNvPr id="3" name="Picture 2">
            <a:extLst>
              <a:ext uri="{FF2B5EF4-FFF2-40B4-BE49-F238E27FC236}">
                <a16:creationId xmlns:a16="http://schemas.microsoft.com/office/drawing/2014/main" id="{249AC0CC-0A57-95AE-A591-753DC1114159}"/>
              </a:ext>
            </a:extLst>
          </p:cNvPr>
          <p:cNvPicPr>
            <a:picLocks noChangeAspect="1"/>
          </p:cNvPicPr>
          <p:nvPr/>
        </p:nvPicPr>
        <p:blipFill>
          <a:blip r:embed="rId2"/>
          <a:stretch>
            <a:fillRect/>
          </a:stretch>
        </p:blipFill>
        <p:spPr>
          <a:xfrm>
            <a:off x="2211202" y="3060490"/>
            <a:ext cx="7525928" cy="3055302"/>
          </a:xfrm>
          <a:prstGeom prst="rect">
            <a:avLst/>
          </a:prstGeom>
        </p:spPr>
      </p:pic>
    </p:spTree>
    <p:extLst>
      <p:ext uri="{BB962C8B-B14F-4D97-AF65-F5344CB8AC3E}">
        <p14:creationId xmlns:p14="http://schemas.microsoft.com/office/powerpoint/2010/main" val="187853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F09ED-924D-82EA-C267-BA67274EF6F3}"/>
              </a:ext>
            </a:extLst>
          </p:cNvPr>
          <p:cNvPicPr>
            <a:picLocks noChangeAspect="1"/>
          </p:cNvPicPr>
          <p:nvPr/>
        </p:nvPicPr>
        <p:blipFill>
          <a:blip r:embed="rId2"/>
          <a:stretch>
            <a:fillRect/>
          </a:stretch>
        </p:blipFill>
        <p:spPr>
          <a:xfrm>
            <a:off x="-141514" y="0"/>
            <a:ext cx="6957950" cy="3869191"/>
          </a:xfrm>
          <a:prstGeom prst="rect">
            <a:avLst/>
          </a:prstGeom>
        </p:spPr>
      </p:pic>
      <p:sp>
        <p:nvSpPr>
          <p:cNvPr id="4" name="TextBox 3">
            <a:extLst>
              <a:ext uri="{FF2B5EF4-FFF2-40B4-BE49-F238E27FC236}">
                <a16:creationId xmlns:a16="http://schemas.microsoft.com/office/drawing/2014/main" id="{C47BA7C2-8F1B-B4CB-F88A-436663434CD7}"/>
              </a:ext>
            </a:extLst>
          </p:cNvPr>
          <p:cNvSpPr txBox="1"/>
          <p:nvPr/>
        </p:nvSpPr>
        <p:spPr>
          <a:xfrm>
            <a:off x="222661" y="4039360"/>
            <a:ext cx="11474533" cy="21266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For example, in MySQL, you use the </a:t>
            </a:r>
            <a:r>
              <a:rPr lang="en-CA" b="0" i="0" dirty="0" err="1">
                <a:solidFill>
                  <a:srgbClr val="1F1F1F"/>
                </a:solidFill>
                <a:effectLst/>
                <a:latin typeface="Source Sans Pro" panose="020B0503030403020204" pitchFamily="34" charset="0"/>
              </a:rPr>
              <a:t>mysqlbinlog</a:t>
            </a:r>
            <a:r>
              <a:rPr lang="en-CA" b="0" i="0" dirty="0">
                <a:solidFill>
                  <a:srgbClr val="1F1F1F"/>
                </a:solidFill>
                <a:effectLst/>
                <a:latin typeface="Source Sans Pro" panose="020B0503030403020204" pitchFamily="34" charset="0"/>
              </a:rPr>
              <a:t> tool to view the contents of MySQL transaction log files, also known as binary logs.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sample output shows a log file entry for an INSERT statement.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And for Db2, you use the db2fmtlog tool for formatting and displaying log file information.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sample output shows a record for a DDL statement to create a table.</a:t>
            </a:r>
            <a:endParaRPr lang="en-CA" b="0" i="0" dirty="0">
              <a:solidFill>
                <a:srgbClr val="333333"/>
              </a:solidFill>
              <a:effectLst/>
              <a:latin typeface="OpenSans"/>
            </a:endParaRPr>
          </a:p>
        </p:txBody>
      </p:sp>
    </p:spTree>
    <p:extLst>
      <p:ext uri="{BB962C8B-B14F-4D97-AF65-F5344CB8AC3E}">
        <p14:creationId xmlns:p14="http://schemas.microsoft.com/office/powerpoint/2010/main" val="400126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C0868-EF56-BFB0-5892-DC61DD04F55B}"/>
              </a:ext>
            </a:extLst>
          </p:cNvPr>
          <p:cNvPicPr>
            <a:picLocks noChangeAspect="1"/>
          </p:cNvPicPr>
          <p:nvPr/>
        </p:nvPicPr>
        <p:blipFill>
          <a:blip r:embed="rId2"/>
          <a:stretch>
            <a:fillRect/>
          </a:stretch>
        </p:blipFill>
        <p:spPr>
          <a:xfrm>
            <a:off x="0" y="1"/>
            <a:ext cx="7772400" cy="3800104"/>
          </a:xfrm>
          <a:prstGeom prst="rect">
            <a:avLst/>
          </a:prstGeom>
        </p:spPr>
      </p:pic>
      <p:sp>
        <p:nvSpPr>
          <p:cNvPr id="4" name="TextBox 3">
            <a:extLst>
              <a:ext uri="{FF2B5EF4-FFF2-40B4-BE49-F238E27FC236}">
                <a16:creationId xmlns:a16="http://schemas.microsoft.com/office/drawing/2014/main" id="{A68CEFD3-A832-02AA-CEAA-B699B0809763}"/>
              </a:ext>
            </a:extLst>
          </p:cNvPr>
          <p:cNvSpPr txBox="1"/>
          <p:nvPr/>
        </p:nvSpPr>
        <p:spPr>
          <a:xfrm>
            <a:off x="273133" y="3800105"/>
            <a:ext cx="10865922" cy="3096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log file contains multiple entries, and the information they contain may vary depending on the RDBMS. </a:t>
            </a:r>
            <a:endParaRPr lang="en-CA" sz="1600" b="0" i="0" dirty="0">
              <a:solidFill>
                <a:srgbClr val="333333"/>
              </a:solidFill>
              <a:effectLst/>
              <a:latin typeface="OpenSans"/>
            </a:endParaRPr>
          </a:p>
          <a:p>
            <a:pPr algn="l">
              <a:lnSpc>
                <a:spcPct val="150000"/>
              </a:lnSpc>
            </a:pPr>
            <a:r>
              <a:rPr lang="en-CA" sz="1600" b="0" i="0" dirty="0">
                <a:solidFill>
                  <a:srgbClr val="1F1F1F"/>
                </a:solidFill>
                <a:effectLst/>
                <a:latin typeface="Source Sans Pro" panose="020B0503030403020204" pitchFamily="34" charset="0"/>
              </a:rPr>
              <a:t>For example, a typical database log record is made up of: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log transaction ID number, which is a unique ID for the log record.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 database record type, which describes the type of database log record.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log sequence number, which is a reference to the database transaction generating the log record.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previous log sequence number is a link to the last log record. </a:t>
            </a:r>
            <a:endParaRPr lang="en-CA" sz="1600" b="0" i="0" dirty="0">
              <a:solidFill>
                <a:srgbClr val="333333"/>
              </a:solidFill>
              <a:effectLst/>
              <a:latin typeface="OpenSans"/>
            </a:endParaRPr>
          </a:p>
          <a:p>
            <a:pPr algn="l">
              <a:lnSpc>
                <a:spcPct val="150000"/>
              </a:lnSpc>
            </a:pPr>
            <a:r>
              <a:rPr lang="en-CA" sz="1600" b="0" i="0" dirty="0">
                <a:solidFill>
                  <a:srgbClr val="1F1F1F"/>
                </a:solidFill>
                <a:effectLst/>
                <a:latin typeface="Source Sans Pro" panose="020B0503030403020204" pitchFamily="34" charset="0"/>
              </a:rPr>
              <a:t>This implies that database logs are constructed in linked list form. </a:t>
            </a:r>
            <a:endParaRPr lang="en-CA" sz="1600" b="0" i="0" dirty="0">
              <a:solidFill>
                <a:srgbClr val="333333"/>
              </a:solidFill>
              <a:effectLst/>
              <a:latin typeface="OpenSans"/>
            </a:endParaRPr>
          </a:p>
          <a:p>
            <a:pPr algn="l">
              <a:lnSpc>
                <a:spcPct val="150000"/>
              </a:lnSpc>
            </a:pPr>
            <a:r>
              <a:rPr lang="en-CA" sz="1600" b="0" i="0" dirty="0">
                <a:solidFill>
                  <a:srgbClr val="1F1F1F"/>
                </a:solidFill>
                <a:effectLst/>
                <a:latin typeface="Source Sans Pro" panose="020B0503030403020204" pitchFamily="34" charset="0"/>
              </a:rPr>
              <a:t>And information which details the actual changes that triggered the log record to be written. </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2420429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2FA96F-9DA2-345C-F06F-3EDB56CFAD5E}"/>
              </a:ext>
            </a:extLst>
          </p:cNvPr>
          <p:cNvPicPr>
            <a:picLocks noChangeAspect="1"/>
          </p:cNvPicPr>
          <p:nvPr/>
        </p:nvPicPr>
        <p:blipFill>
          <a:blip r:embed="rId2"/>
          <a:stretch>
            <a:fillRect/>
          </a:stretch>
        </p:blipFill>
        <p:spPr>
          <a:xfrm>
            <a:off x="1118651" y="1065232"/>
            <a:ext cx="9787859" cy="4136160"/>
          </a:xfrm>
          <a:prstGeom prst="rect">
            <a:avLst/>
          </a:prstGeom>
        </p:spPr>
      </p:pic>
    </p:spTree>
    <p:extLst>
      <p:ext uri="{BB962C8B-B14F-4D97-AF65-F5344CB8AC3E}">
        <p14:creationId xmlns:p14="http://schemas.microsoft.com/office/powerpoint/2010/main" val="206662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01B9D4-1AB2-C882-5794-7971EA22B011}"/>
              </a:ext>
            </a:extLst>
          </p:cNvPr>
          <p:cNvSpPr txBox="1"/>
          <p:nvPr/>
        </p:nvSpPr>
        <p:spPr>
          <a:xfrm>
            <a:off x="3631326" y="1852550"/>
            <a:ext cx="3940694" cy="461665"/>
          </a:xfrm>
          <a:prstGeom prst="rect">
            <a:avLst/>
          </a:prstGeom>
          <a:noFill/>
        </p:spPr>
        <p:txBody>
          <a:bodyPr wrap="none" rtlCol="0">
            <a:spAutoFit/>
          </a:bodyPr>
          <a:lstStyle/>
          <a:p>
            <a:r>
              <a:rPr lang="en-US" sz="2400" b="1" u="sng" dirty="0"/>
              <a:t>Security &amp; User Management</a:t>
            </a:r>
          </a:p>
        </p:txBody>
      </p:sp>
      <p:pic>
        <p:nvPicPr>
          <p:cNvPr id="3" name="Picture 2">
            <a:extLst>
              <a:ext uri="{FF2B5EF4-FFF2-40B4-BE49-F238E27FC236}">
                <a16:creationId xmlns:a16="http://schemas.microsoft.com/office/drawing/2014/main" id="{2611112D-5734-9899-CABB-090F1EEE63C8}"/>
              </a:ext>
            </a:extLst>
          </p:cNvPr>
          <p:cNvPicPr>
            <a:picLocks noChangeAspect="1"/>
          </p:cNvPicPr>
          <p:nvPr/>
        </p:nvPicPr>
        <p:blipFill>
          <a:blip r:embed="rId2"/>
          <a:stretch>
            <a:fillRect/>
          </a:stretch>
        </p:blipFill>
        <p:spPr>
          <a:xfrm>
            <a:off x="2476896" y="2871435"/>
            <a:ext cx="7011488" cy="3285981"/>
          </a:xfrm>
          <a:prstGeom prst="rect">
            <a:avLst/>
          </a:prstGeom>
        </p:spPr>
      </p:pic>
    </p:spTree>
    <p:extLst>
      <p:ext uri="{BB962C8B-B14F-4D97-AF65-F5344CB8AC3E}">
        <p14:creationId xmlns:p14="http://schemas.microsoft.com/office/powerpoint/2010/main" val="14982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DB7AA3-2267-999C-47FB-8878CE63413A}"/>
              </a:ext>
            </a:extLst>
          </p:cNvPr>
          <p:cNvSpPr txBox="1"/>
          <p:nvPr/>
        </p:nvSpPr>
        <p:spPr>
          <a:xfrm>
            <a:off x="56408" y="3931673"/>
            <a:ext cx="6097978" cy="1754326"/>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Ensuring the security of the data stored in your systems is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an essential part of the database management role. </a:t>
            </a:r>
          </a:p>
          <a:p>
            <a:pPr algn="l"/>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It involves identifying the potential risks to your data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and mitigating those risks by applying security measures and controls at all levels of a system. </a:t>
            </a:r>
            <a:endParaRPr lang="en-CA" b="0" i="0" dirty="0">
              <a:solidFill>
                <a:srgbClr val="333333"/>
              </a:solidFill>
              <a:effectLst/>
              <a:latin typeface="OpenSans"/>
            </a:endParaRPr>
          </a:p>
        </p:txBody>
      </p:sp>
      <p:pic>
        <p:nvPicPr>
          <p:cNvPr id="5" name="Picture 4">
            <a:extLst>
              <a:ext uri="{FF2B5EF4-FFF2-40B4-BE49-F238E27FC236}">
                <a16:creationId xmlns:a16="http://schemas.microsoft.com/office/drawing/2014/main" id="{0874863A-ADCE-D3E3-6A42-520CE34CF0DD}"/>
              </a:ext>
            </a:extLst>
          </p:cNvPr>
          <p:cNvPicPr>
            <a:picLocks noChangeAspect="1"/>
          </p:cNvPicPr>
          <p:nvPr/>
        </p:nvPicPr>
        <p:blipFill>
          <a:blip r:embed="rId2"/>
          <a:stretch>
            <a:fillRect/>
          </a:stretch>
        </p:blipFill>
        <p:spPr>
          <a:xfrm>
            <a:off x="0" y="49830"/>
            <a:ext cx="6210795" cy="3852523"/>
          </a:xfrm>
          <a:prstGeom prst="rect">
            <a:avLst/>
          </a:prstGeom>
        </p:spPr>
      </p:pic>
      <p:pic>
        <p:nvPicPr>
          <p:cNvPr id="6" name="Picture 5">
            <a:extLst>
              <a:ext uri="{FF2B5EF4-FFF2-40B4-BE49-F238E27FC236}">
                <a16:creationId xmlns:a16="http://schemas.microsoft.com/office/drawing/2014/main" id="{C89D5561-333F-B299-21A2-68EE5AEA4118}"/>
              </a:ext>
            </a:extLst>
          </p:cNvPr>
          <p:cNvPicPr>
            <a:picLocks noChangeAspect="1"/>
          </p:cNvPicPr>
          <p:nvPr/>
        </p:nvPicPr>
        <p:blipFill>
          <a:blip r:embed="rId3"/>
          <a:stretch>
            <a:fillRect/>
          </a:stretch>
        </p:blipFill>
        <p:spPr>
          <a:xfrm>
            <a:off x="6626430" y="642455"/>
            <a:ext cx="5457701" cy="3112850"/>
          </a:xfrm>
          <a:prstGeom prst="rect">
            <a:avLst/>
          </a:prstGeom>
        </p:spPr>
      </p:pic>
      <p:sp>
        <p:nvSpPr>
          <p:cNvPr id="8" name="TextBox 7">
            <a:extLst>
              <a:ext uri="{FF2B5EF4-FFF2-40B4-BE49-F238E27FC236}">
                <a16:creationId xmlns:a16="http://schemas.microsoft.com/office/drawing/2014/main" id="{010EA08B-5060-165D-D064-1D43665BB1AE}"/>
              </a:ext>
            </a:extLst>
          </p:cNvPr>
          <p:cNvSpPr txBox="1"/>
          <p:nvPr/>
        </p:nvSpPr>
        <p:spPr>
          <a:xfrm>
            <a:off x="6626429" y="3902353"/>
            <a:ext cx="5509163" cy="1754326"/>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Even though the actual implementation of the measures at some levels may not be your direct responsibility, </a:t>
            </a:r>
          </a:p>
          <a:p>
            <a:pPr marL="285750" indent="-285750" algn="l">
              <a:buFont typeface="Arial" panose="020B0604020202020204" pitchFamily="34" charset="0"/>
              <a:buChar char="•"/>
            </a:pPr>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it is imperative that you evaluate that they are adequate for the data you store or access there</a:t>
            </a:r>
            <a:endParaRPr lang="en-CA" b="0" i="0" dirty="0">
              <a:solidFill>
                <a:srgbClr val="333333"/>
              </a:solidFill>
              <a:effectLst/>
              <a:latin typeface="OpenSans"/>
            </a:endParaRPr>
          </a:p>
        </p:txBody>
      </p:sp>
    </p:spTree>
    <p:extLst>
      <p:ext uri="{BB962C8B-B14F-4D97-AF65-F5344CB8AC3E}">
        <p14:creationId xmlns:p14="http://schemas.microsoft.com/office/powerpoint/2010/main" val="2820035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11FB3D-66D3-F218-55E0-A60E55CCB9BF}"/>
              </a:ext>
            </a:extLst>
          </p:cNvPr>
          <p:cNvSpPr txBox="1"/>
          <p:nvPr/>
        </p:nvSpPr>
        <p:spPr>
          <a:xfrm>
            <a:off x="176151" y="2116280"/>
            <a:ext cx="11578440" cy="458311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Firstly, you need to make sure that the actual </a:t>
            </a:r>
            <a:r>
              <a:rPr lang="en-CA" sz="1400" b="1" i="0" dirty="0">
                <a:solidFill>
                  <a:schemeClr val="accent2">
                    <a:lumMod val="75000"/>
                  </a:schemeClr>
                </a:solidFill>
                <a:effectLst/>
                <a:latin typeface="Source Sans Pro" panose="020B0503030403020204" pitchFamily="34" charset="0"/>
              </a:rPr>
              <a:t>servers</a:t>
            </a:r>
            <a:r>
              <a:rPr lang="en-CA" sz="1400" b="1" i="0" dirty="0">
                <a:solidFill>
                  <a:srgbClr val="1F1F1F"/>
                </a:solidFill>
                <a:effectLst/>
                <a:latin typeface="Source Sans Pro" panose="020B0503030403020204" pitchFamily="34" charset="0"/>
              </a:rPr>
              <a:t> i</a:t>
            </a:r>
            <a:r>
              <a:rPr lang="en-CA" sz="1400" b="0" i="0" dirty="0">
                <a:solidFill>
                  <a:srgbClr val="1F1F1F"/>
                </a:solidFill>
                <a:effectLst/>
                <a:latin typeface="Source Sans Pro" panose="020B0503030403020204" pitchFamily="34" charset="0"/>
              </a:rPr>
              <a:t>n your system are physically </a:t>
            </a:r>
            <a:r>
              <a:rPr lang="en-CA" sz="1400" b="1" i="0" dirty="0">
                <a:solidFill>
                  <a:srgbClr val="1F1F1F"/>
                </a:solidFill>
                <a:effectLst/>
                <a:latin typeface="Source Sans Pro" panose="020B0503030403020204" pitchFamily="34" charset="0"/>
              </a:rPr>
              <a:t>secure</a:t>
            </a:r>
            <a:r>
              <a:rPr lang="en-CA" sz="1400" b="0" i="0" dirty="0">
                <a:solidFill>
                  <a:srgbClr val="1F1F1F"/>
                </a:solidFill>
                <a:effectLst/>
                <a:latin typeface="Source Sans Pro" panose="020B0503030403020204" pitchFamily="34" charset="0"/>
              </a:rPr>
              <a:t>. For on-premise servers, you should assess who has access to server location and the security measures in place.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you are using a managed </a:t>
            </a:r>
            <a:r>
              <a:rPr lang="en-CA" sz="1400" b="1" i="0" dirty="0">
                <a:solidFill>
                  <a:schemeClr val="accent2">
                    <a:lumMod val="75000"/>
                  </a:schemeClr>
                </a:solidFill>
                <a:effectLst/>
                <a:latin typeface="Source Sans Pro" panose="020B0503030403020204" pitchFamily="34" charset="0"/>
              </a:rPr>
              <a:t>cloud environment</a:t>
            </a:r>
            <a:r>
              <a:rPr lang="en-CA" sz="1400" b="0" i="0" dirty="0">
                <a:solidFill>
                  <a:srgbClr val="1F1F1F"/>
                </a:solidFill>
                <a:effectLst/>
                <a:latin typeface="Source Sans Pro" panose="020B0503030403020204" pitchFamily="34" charset="0"/>
              </a:rPr>
              <a:t>, your provider will be responsible for the security at this level.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Next, you should consider the </a:t>
            </a:r>
            <a:r>
              <a:rPr lang="en-CA" sz="1400" b="1" i="0" dirty="0">
                <a:solidFill>
                  <a:schemeClr val="accent2">
                    <a:lumMod val="75000"/>
                  </a:schemeClr>
                </a:solidFill>
                <a:effectLst/>
                <a:latin typeface="Source Sans Pro" panose="020B0503030403020204" pitchFamily="34" charset="0"/>
              </a:rPr>
              <a:t>operating system </a:t>
            </a:r>
            <a:r>
              <a:rPr lang="en-CA" sz="1400" b="1" i="0" dirty="0">
                <a:solidFill>
                  <a:srgbClr val="1F1F1F"/>
                </a:solidFill>
                <a:effectLst/>
                <a:latin typeface="Source Sans Pro" panose="020B0503030403020204" pitchFamily="34" charset="0"/>
              </a:rPr>
              <a:t>hosting your database</a:t>
            </a:r>
            <a:r>
              <a:rPr lang="en-CA" sz="1400" b="0" i="0" dirty="0">
                <a:solidFill>
                  <a:srgbClr val="1F1F1F"/>
                </a:solidFill>
                <a:effectLst/>
                <a:latin typeface="Source Sans Pro" panose="020B0503030403020204" pitchFamily="34" charset="0"/>
              </a:rPr>
              <a:t>. You should ensure that it is </a:t>
            </a:r>
            <a:r>
              <a:rPr lang="en-CA" sz="1400" b="1" i="0" dirty="0">
                <a:solidFill>
                  <a:srgbClr val="1F1F1F"/>
                </a:solidFill>
                <a:effectLst/>
                <a:latin typeface="Source Sans Pro" panose="020B0503030403020204" pitchFamily="34" charset="0"/>
              </a:rPr>
              <a:t>regularly patched</a:t>
            </a:r>
            <a:r>
              <a:rPr lang="en-CA" sz="1400" b="0" i="0" dirty="0">
                <a:solidFill>
                  <a:srgbClr val="1F1F1F"/>
                </a:solidFill>
                <a:effectLst/>
                <a:latin typeface="Source Sans Pro" panose="020B0503030403020204" pitchFamily="34" charset="0"/>
              </a:rPr>
              <a:t> with the latest tested updates, that it is </a:t>
            </a:r>
            <a:r>
              <a:rPr lang="en-CA" sz="1400" b="1" i="0" dirty="0">
                <a:solidFill>
                  <a:srgbClr val="1F1F1F"/>
                </a:solidFill>
                <a:effectLst/>
                <a:latin typeface="Source Sans Pro" panose="020B0503030403020204" pitchFamily="34" charset="0"/>
              </a:rPr>
              <a:t>hardened </a:t>
            </a:r>
            <a:r>
              <a:rPr lang="en-CA" sz="1400" b="0" i="0" dirty="0">
                <a:solidFill>
                  <a:srgbClr val="1F1F1F"/>
                </a:solidFill>
                <a:effectLst/>
                <a:latin typeface="Source Sans Pro" panose="020B0503030403020204" pitchFamily="34" charset="0"/>
              </a:rPr>
              <a:t>using a known </a:t>
            </a:r>
            <a:r>
              <a:rPr lang="en-CA" sz="1400" b="1" i="0" dirty="0">
                <a:solidFill>
                  <a:srgbClr val="1F1F1F"/>
                </a:solidFill>
                <a:effectLst/>
                <a:latin typeface="Source Sans Pro" panose="020B0503030403020204" pitchFamily="34" charset="0"/>
              </a:rPr>
              <a:t>configuration to reduce vulnerabilities, </a:t>
            </a:r>
            <a:r>
              <a:rPr lang="en-CA" sz="1400" b="0" i="0" dirty="0">
                <a:solidFill>
                  <a:srgbClr val="1F1F1F"/>
                </a:solidFill>
                <a:effectLst/>
                <a:latin typeface="Source Sans Pro" panose="020B0503030403020204" pitchFamily="34" charset="0"/>
              </a:rPr>
              <a:t>and that it is continuously </a:t>
            </a:r>
            <a:r>
              <a:rPr lang="en-CA" sz="1400" b="1" i="0" dirty="0">
                <a:solidFill>
                  <a:srgbClr val="1F1F1F"/>
                </a:solidFill>
                <a:effectLst/>
                <a:latin typeface="Source Sans Pro" panose="020B0503030403020204" pitchFamily="34" charset="0"/>
              </a:rPr>
              <a:t>monitored f</a:t>
            </a:r>
            <a:r>
              <a:rPr lang="en-CA" sz="1400" b="0" i="0" dirty="0">
                <a:solidFill>
                  <a:srgbClr val="1F1F1F"/>
                </a:solidFill>
                <a:effectLst/>
                <a:latin typeface="Source Sans Pro" panose="020B0503030403020204" pitchFamily="34" charset="0"/>
              </a:rPr>
              <a:t>or any </a:t>
            </a:r>
            <a:r>
              <a:rPr lang="en-CA" sz="1400" b="0" i="0" u="sng" dirty="0">
                <a:solidFill>
                  <a:srgbClr val="1F1F1F"/>
                </a:solidFill>
                <a:effectLst/>
                <a:latin typeface="Source Sans Pro" panose="020B0503030403020204" pitchFamily="34" charset="0"/>
              </a:rPr>
              <a:t>unauthorized access. </a:t>
            </a:r>
            <a:endParaRPr lang="en-CA" sz="1400" b="0" i="0" u="sng"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should take similar measures on your RDBMS to those for your operating system. You should </a:t>
            </a:r>
            <a:r>
              <a:rPr lang="en-CA" sz="1400" b="1" i="0" dirty="0">
                <a:solidFill>
                  <a:srgbClr val="1F1F1F"/>
                </a:solidFill>
                <a:effectLst/>
                <a:latin typeface="Source Sans Pro" panose="020B0503030403020204" pitchFamily="34" charset="0"/>
              </a:rPr>
              <a:t>regularly apply</a:t>
            </a:r>
            <a:r>
              <a:rPr lang="en-CA" sz="1400" b="0" i="0" dirty="0">
                <a:solidFill>
                  <a:srgbClr val="1F1F1F"/>
                </a:solidFill>
                <a:effectLst/>
                <a:latin typeface="Source Sans Pro" panose="020B0503030403020204" pitchFamily="34" charset="0"/>
              </a:rPr>
              <a:t> the </a:t>
            </a:r>
            <a:r>
              <a:rPr lang="en-CA" sz="1400" b="1" i="0" dirty="0">
                <a:solidFill>
                  <a:srgbClr val="1F1F1F"/>
                </a:solidFill>
                <a:effectLst/>
                <a:latin typeface="Source Sans Pro" panose="020B0503030403020204" pitchFamily="34" charset="0"/>
              </a:rPr>
              <a:t>latest tested updates, </a:t>
            </a:r>
            <a:endParaRPr lang="en-CA" sz="14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should review and use all </a:t>
            </a:r>
            <a:r>
              <a:rPr lang="en-CA" sz="1400" b="1" i="0" dirty="0">
                <a:solidFill>
                  <a:srgbClr val="1F1F1F"/>
                </a:solidFill>
                <a:effectLst/>
                <a:latin typeface="Source Sans Pro" panose="020B0503030403020204" pitchFamily="34" charset="0"/>
              </a:rPr>
              <a:t>security features and configuration </a:t>
            </a:r>
            <a:r>
              <a:rPr lang="en-CA" sz="1400" b="0" i="0" dirty="0">
                <a:solidFill>
                  <a:srgbClr val="1F1F1F"/>
                </a:solidFill>
                <a:effectLst/>
                <a:latin typeface="Source Sans Pro" panose="020B0503030403020204" pitchFamily="34" charset="0"/>
              </a:rPr>
              <a:t>options available in the system, and you should ensure that only a small set of </a:t>
            </a:r>
            <a:r>
              <a:rPr lang="en-CA" sz="1400" b="1" i="0" dirty="0">
                <a:solidFill>
                  <a:srgbClr val="1F1F1F"/>
                </a:solidFill>
                <a:effectLst/>
                <a:latin typeface="Source Sans Pro" panose="020B0503030403020204" pitchFamily="34" charset="0"/>
              </a:rPr>
              <a:t>trusted users </a:t>
            </a:r>
            <a:r>
              <a:rPr lang="en-CA" sz="1400" b="0" i="0" dirty="0">
                <a:solidFill>
                  <a:srgbClr val="1F1F1F"/>
                </a:solidFill>
                <a:effectLst/>
                <a:latin typeface="Source Sans Pro" panose="020B0503030403020204" pitchFamily="34" charset="0"/>
              </a:rPr>
              <a:t>have </a:t>
            </a:r>
            <a:r>
              <a:rPr lang="en-CA" sz="1400" b="1" i="0" dirty="0">
                <a:solidFill>
                  <a:srgbClr val="1F1F1F"/>
                </a:solidFill>
                <a:effectLst/>
                <a:latin typeface="Source Sans Pro" panose="020B0503030403020204" pitchFamily="34" charset="0"/>
              </a:rPr>
              <a:t>administrative privileges</a:t>
            </a:r>
            <a:r>
              <a:rPr lang="en-CA" sz="1400" b="0" i="0" dirty="0">
                <a:solidFill>
                  <a:srgbClr val="1F1F1F"/>
                </a:solidFill>
                <a:effectLst/>
                <a:latin typeface="Source Sans Pro" panose="020B0503030403020204" pitchFamily="34" charset="0"/>
              </a:rPr>
              <a:t>. </a:t>
            </a:r>
          </a:p>
          <a:p>
            <a:pPr marL="285750" indent="-285750" algn="l">
              <a:lnSpc>
                <a:spcPct val="150000"/>
              </a:lnSpc>
              <a:buFont typeface="Arial" panose="020B0604020202020204" pitchFamily="34" charset="0"/>
              <a:buChar char="•"/>
            </a:pP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Users and client applications need to be permitted to access a server or database and the objects in it. </a:t>
            </a:r>
            <a:endParaRPr lang="en-CA" sz="12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Firstly, users need to be authenticated on the server or database to enable them to access it. </a:t>
            </a:r>
          </a:p>
          <a:p>
            <a:pPr algn="l">
              <a:lnSpc>
                <a:spcPct val="150000"/>
              </a:lnSpc>
            </a:pPr>
            <a:r>
              <a:rPr lang="en-CA" sz="1400" b="0" i="0" dirty="0">
                <a:solidFill>
                  <a:srgbClr val="1F1F1F"/>
                </a:solidFill>
                <a:effectLst/>
                <a:latin typeface="Source Sans Pro" panose="020B0503030403020204" pitchFamily="34" charset="0"/>
              </a:rPr>
              <a:t>         And then they need to be granted permissions on individual objects, or groups of objects,</a:t>
            </a:r>
          </a:p>
          <a:p>
            <a:pPr algn="l">
              <a:lnSpc>
                <a:spcPct val="150000"/>
              </a:lnSpc>
            </a:pPr>
            <a:r>
              <a:rPr lang="en-CA" sz="1400" dirty="0">
                <a:solidFill>
                  <a:srgbClr val="1F1F1F"/>
                </a:solidFill>
                <a:latin typeface="Source Sans Pro" panose="020B0503030403020204" pitchFamily="34" charset="0"/>
              </a:rPr>
              <a:t>         </a:t>
            </a:r>
            <a:r>
              <a:rPr lang="en-CA" sz="1400" b="0" i="0" dirty="0">
                <a:solidFill>
                  <a:srgbClr val="1F1F1F"/>
                </a:solidFill>
                <a:effectLst/>
                <a:latin typeface="Source Sans Pro" panose="020B0503030403020204" pitchFamily="34" charset="0"/>
              </a:rPr>
              <a:t> in the database to interact with them</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F539D1A1-AA3A-7281-86F7-E9E40782F5FD}"/>
              </a:ext>
            </a:extLst>
          </p:cNvPr>
          <p:cNvPicPr>
            <a:picLocks noChangeAspect="1"/>
          </p:cNvPicPr>
          <p:nvPr/>
        </p:nvPicPr>
        <p:blipFill>
          <a:blip r:embed="rId2"/>
          <a:stretch>
            <a:fillRect/>
          </a:stretch>
        </p:blipFill>
        <p:spPr>
          <a:xfrm>
            <a:off x="1" y="46233"/>
            <a:ext cx="4343400" cy="2044647"/>
          </a:xfrm>
          <a:prstGeom prst="rect">
            <a:avLst/>
          </a:prstGeom>
        </p:spPr>
      </p:pic>
      <p:pic>
        <p:nvPicPr>
          <p:cNvPr id="5" name="Picture 4">
            <a:extLst>
              <a:ext uri="{FF2B5EF4-FFF2-40B4-BE49-F238E27FC236}">
                <a16:creationId xmlns:a16="http://schemas.microsoft.com/office/drawing/2014/main" id="{FDB40E9A-CC62-8098-1F06-75547A098D18}"/>
              </a:ext>
            </a:extLst>
          </p:cNvPr>
          <p:cNvPicPr>
            <a:picLocks noChangeAspect="1"/>
          </p:cNvPicPr>
          <p:nvPr/>
        </p:nvPicPr>
        <p:blipFill>
          <a:blip r:embed="rId3"/>
          <a:stretch>
            <a:fillRect/>
          </a:stretch>
        </p:blipFill>
        <p:spPr>
          <a:xfrm>
            <a:off x="4343400" y="389080"/>
            <a:ext cx="3505199" cy="1701800"/>
          </a:xfrm>
          <a:prstGeom prst="rect">
            <a:avLst/>
          </a:prstGeom>
        </p:spPr>
      </p:pic>
      <p:pic>
        <p:nvPicPr>
          <p:cNvPr id="6" name="Picture 5">
            <a:extLst>
              <a:ext uri="{FF2B5EF4-FFF2-40B4-BE49-F238E27FC236}">
                <a16:creationId xmlns:a16="http://schemas.microsoft.com/office/drawing/2014/main" id="{E4EE4CFD-23B3-B0EE-8903-0D1E1BE7F85B}"/>
              </a:ext>
            </a:extLst>
          </p:cNvPr>
          <p:cNvPicPr>
            <a:picLocks noChangeAspect="1"/>
          </p:cNvPicPr>
          <p:nvPr/>
        </p:nvPicPr>
        <p:blipFill>
          <a:blip r:embed="rId4"/>
          <a:stretch>
            <a:fillRect/>
          </a:stretch>
        </p:blipFill>
        <p:spPr>
          <a:xfrm>
            <a:off x="7848600" y="204957"/>
            <a:ext cx="4343400" cy="1727200"/>
          </a:xfrm>
          <a:prstGeom prst="rect">
            <a:avLst/>
          </a:prstGeom>
        </p:spPr>
      </p:pic>
      <p:pic>
        <p:nvPicPr>
          <p:cNvPr id="7" name="Picture 6">
            <a:extLst>
              <a:ext uri="{FF2B5EF4-FFF2-40B4-BE49-F238E27FC236}">
                <a16:creationId xmlns:a16="http://schemas.microsoft.com/office/drawing/2014/main" id="{2A77ED42-0570-4116-F800-6A005AF5AD52}"/>
              </a:ext>
            </a:extLst>
          </p:cNvPr>
          <p:cNvPicPr>
            <a:picLocks noChangeAspect="1"/>
          </p:cNvPicPr>
          <p:nvPr/>
        </p:nvPicPr>
        <p:blipFill>
          <a:blip r:embed="rId5"/>
          <a:stretch>
            <a:fillRect/>
          </a:stretch>
        </p:blipFill>
        <p:spPr>
          <a:xfrm>
            <a:off x="7588332" y="4804056"/>
            <a:ext cx="4603668" cy="2053944"/>
          </a:xfrm>
          <a:prstGeom prst="rect">
            <a:avLst/>
          </a:prstGeom>
        </p:spPr>
      </p:pic>
    </p:spTree>
    <p:extLst>
      <p:ext uri="{BB962C8B-B14F-4D97-AF65-F5344CB8AC3E}">
        <p14:creationId xmlns:p14="http://schemas.microsoft.com/office/powerpoint/2010/main" val="353959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A251BF-4E92-EB52-C2EB-C6243D1E457A}"/>
              </a:ext>
            </a:extLst>
          </p:cNvPr>
          <p:cNvPicPr>
            <a:picLocks noChangeAspect="1"/>
          </p:cNvPicPr>
          <p:nvPr/>
        </p:nvPicPr>
        <p:blipFill>
          <a:blip r:embed="rId2"/>
          <a:stretch>
            <a:fillRect/>
          </a:stretch>
        </p:blipFill>
        <p:spPr>
          <a:xfrm>
            <a:off x="0" y="568"/>
            <a:ext cx="6736252" cy="3102758"/>
          </a:xfrm>
          <a:prstGeom prst="rect">
            <a:avLst/>
          </a:prstGeom>
        </p:spPr>
      </p:pic>
      <p:sp>
        <p:nvSpPr>
          <p:cNvPr id="3" name="TextBox 2">
            <a:extLst>
              <a:ext uri="{FF2B5EF4-FFF2-40B4-BE49-F238E27FC236}">
                <a16:creationId xmlns:a16="http://schemas.microsoft.com/office/drawing/2014/main" id="{0CE3BB28-86B2-3136-A1B1-791BD4C4EFE7}"/>
              </a:ext>
            </a:extLst>
          </p:cNvPr>
          <p:cNvSpPr txBox="1"/>
          <p:nvPr/>
        </p:nvSpPr>
        <p:spPr>
          <a:xfrm>
            <a:off x="2766951" y="2461161"/>
            <a:ext cx="2274212" cy="276999"/>
          </a:xfrm>
          <a:prstGeom prst="rect">
            <a:avLst/>
          </a:prstGeom>
          <a:noFill/>
        </p:spPr>
        <p:txBody>
          <a:bodyPr wrap="none" rtlCol="0">
            <a:spAutoFit/>
          </a:bodyPr>
          <a:lstStyle/>
          <a:p>
            <a:r>
              <a:rPr lang="en-US" sz="1200" dirty="0"/>
              <a:t>Pluggable Authentication Module</a:t>
            </a:r>
          </a:p>
        </p:txBody>
      </p:sp>
      <p:sp>
        <p:nvSpPr>
          <p:cNvPr id="4" name="TextBox 3">
            <a:extLst>
              <a:ext uri="{FF2B5EF4-FFF2-40B4-BE49-F238E27FC236}">
                <a16:creationId xmlns:a16="http://schemas.microsoft.com/office/drawing/2014/main" id="{9B3FAEDC-4B5C-1E8A-182E-774A275A5849}"/>
              </a:ext>
            </a:extLst>
          </p:cNvPr>
          <p:cNvSpPr txBox="1"/>
          <p:nvPr/>
        </p:nvSpPr>
        <p:spPr>
          <a:xfrm>
            <a:off x="2898342" y="2826327"/>
            <a:ext cx="3884397" cy="276999"/>
          </a:xfrm>
          <a:prstGeom prst="rect">
            <a:avLst/>
          </a:prstGeom>
          <a:noFill/>
        </p:spPr>
        <p:txBody>
          <a:bodyPr wrap="none" rtlCol="0">
            <a:spAutoFit/>
          </a:bodyPr>
          <a:lstStyle/>
          <a:p>
            <a:r>
              <a:rPr lang="en-CA" sz="1200" dirty="0">
                <a:solidFill>
                  <a:srgbClr val="1F1F1F"/>
                </a:solidFill>
                <a:latin typeface="Source Sans Pro" panose="020B0503030403020204" pitchFamily="34" charset="0"/>
              </a:rPr>
              <a:t>L</a:t>
            </a:r>
            <a:r>
              <a:rPr lang="en-CA" sz="1200" b="0" i="0" dirty="0">
                <a:solidFill>
                  <a:srgbClr val="1F1F1F"/>
                </a:solidFill>
                <a:effectLst/>
                <a:latin typeface="Source Sans Pro" panose="020B0503030403020204" pitchFamily="34" charset="0"/>
              </a:rPr>
              <a:t>ightweight </a:t>
            </a:r>
            <a:r>
              <a:rPr lang="en-CA" sz="1200" dirty="0">
                <a:solidFill>
                  <a:srgbClr val="1F1F1F"/>
                </a:solidFill>
                <a:latin typeface="Source Sans Pro" panose="020B0503030403020204" pitchFamily="34" charset="0"/>
              </a:rPr>
              <a:t>D</a:t>
            </a:r>
            <a:r>
              <a:rPr lang="en-CA" sz="1200" b="0" i="0" dirty="0">
                <a:solidFill>
                  <a:srgbClr val="1F1F1F"/>
                </a:solidFill>
                <a:effectLst/>
                <a:latin typeface="Source Sans Pro" panose="020B0503030403020204" pitchFamily="34" charset="0"/>
              </a:rPr>
              <a:t>irectory </a:t>
            </a:r>
            <a:r>
              <a:rPr lang="en-CA" sz="1200" dirty="0">
                <a:solidFill>
                  <a:srgbClr val="1F1F1F"/>
                </a:solidFill>
                <a:latin typeface="Source Sans Pro" panose="020B0503030403020204" pitchFamily="34" charset="0"/>
              </a:rPr>
              <a:t>A</a:t>
            </a:r>
            <a:r>
              <a:rPr lang="en-CA" sz="1200" b="0" i="0" dirty="0">
                <a:solidFill>
                  <a:srgbClr val="1F1F1F"/>
                </a:solidFill>
                <a:effectLst/>
                <a:latin typeface="Source Sans Pro" panose="020B0503030403020204" pitchFamily="34" charset="0"/>
              </a:rPr>
              <a:t>ccess </a:t>
            </a:r>
            <a:r>
              <a:rPr lang="en-CA" sz="1200" dirty="0">
                <a:solidFill>
                  <a:srgbClr val="1F1F1F"/>
                </a:solidFill>
                <a:latin typeface="Source Sans Pro" panose="020B0503030403020204" pitchFamily="34" charset="0"/>
              </a:rPr>
              <a:t>P</a:t>
            </a:r>
            <a:r>
              <a:rPr lang="en-CA" sz="1200" b="0" i="0" dirty="0">
                <a:solidFill>
                  <a:srgbClr val="1F1F1F"/>
                </a:solidFill>
                <a:effectLst/>
                <a:latin typeface="Source Sans Pro" panose="020B0503030403020204" pitchFamily="34" charset="0"/>
              </a:rPr>
              <a:t>rotocol (LDAP) or Kerberos.</a:t>
            </a:r>
            <a:endParaRPr lang="en-US" sz="1200" dirty="0"/>
          </a:p>
        </p:txBody>
      </p:sp>
      <p:pic>
        <p:nvPicPr>
          <p:cNvPr id="5" name="Picture 4">
            <a:extLst>
              <a:ext uri="{FF2B5EF4-FFF2-40B4-BE49-F238E27FC236}">
                <a16:creationId xmlns:a16="http://schemas.microsoft.com/office/drawing/2014/main" id="{A762A35C-80A1-184B-DDB2-527867DA59D9}"/>
              </a:ext>
            </a:extLst>
          </p:cNvPr>
          <p:cNvPicPr>
            <a:picLocks noChangeAspect="1"/>
          </p:cNvPicPr>
          <p:nvPr/>
        </p:nvPicPr>
        <p:blipFill>
          <a:blip r:embed="rId3"/>
          <a:stretch>
            <a:fillRect/>
          </a:stretch>
        </p:blipFill>
        <p:spPr>
          <a:xfrm>
            <a:off x="7675165" y="428758"/>
            <a:ext cx="3918857" cy="2397569"/>
          </a:xfrm>
          <a:prstGeom prst="rect">
            <a:avLst/>
          </a:prstGeom>
        </p:spPr>
      </p:pic>
      <p:sp>
        <p:nvSpPr>
          <p:cNvPr id="6" name="TextBox 5">
            <a:extLst>
              <a:ext uri="{FF2B5EF4-FFF2-40B4-BE49-F238E27FC236}">
                <a16:creationId xmlns:a16="http://schemas.microsoft.com/office/drawing/2014/main" id="{1F089059-38F0-8B71-CF65-81003ACBE664}"/>
              </a:ext>
            </a:extLst>
          </p:cNvPr>
          <p:cNvSpPr txBox="1"/>
          <p:nvPr/>
        </p:nvSpPr>
        <p:spPr>
          <a:xfrm>
            <a:off x="-10146" y="3311196"/>
            <a:ext cx="12039850" cy="2246769"/>
          </a:xfrm>
          <a:prstGeom prst="rect">
            <a:avLst/>
          </a:prstGeom>
          <a:noFill/>
        </p:spPr>
        <p:txBody>
          <a:bodyPr wrap="square" rtlCol="0">
            <a:spAutoFit/>
          </a:bodyPr>
          <a:lstStyle/>
          <a:p>
            <a:pPr marL="285750" indent="-285750">
              <a:buFont typeface="Arial" panose="020B0604020202020204" pitchFamily="34" charset="0"/>
              <a:buChar char="•"/>
            </a:pPr>
            <a:r>
              <a:rPr lang="en-US" sz="1400" b="1" dirty="0"/>
              <a:t>Authentication</a:t>
            </a:r>
            <a:r>
              <a:rPr lang="en-US" sz="1400" dirty="0"/>
              <a:t> is done for </a:t>
            </a:r>
            <a:r>
              <a:rPr lang="en-US" sz="1400" b="1" dirty="0"/>
              <a:t>user verification </a:t>
            </a:r>
            <a:r>
              <a:rPr lang="en-US" sz="1400" dirty="0"/>
              <a:t>Whereas, </a:t>
            </a:r>
            <a:r>
              <a:rPr lang="en-US" sz="1400" b="1" dirty="0"/>
              <a:t>Authorization</a:t>
            </a:r>
            <a:r>
              <a:rPr lang="en-US" sz="1400" dirty="0"/>
              <a:t> is done for </a:t>
            </a:r>
            <a:r>
              <a:rPr lang="en-US" sz="1400" b="1" dirty="0"/>
              <a:t>assigning permission/privileges to access secured data</a:t>
            </a:r>
            <a:r>
              <a:rPr lang="en-US" sz="1400" dirty="0"/>
              <a:t>.</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Assigning privileges will vary depending on the object you are working with. For example, on a table you can allow users to </a:t>
            </a:r>
            <a:r>
              <a:rPr lang="en-CA" sz="1400" b="0" i="0" u="sng" dirty="0">
                <a:solidFill>
                  <a:srgbClr val="1F1F1F"/>
                </a:solidFill>
                <a:effectLst/>
                <a:latin typeface="Source Sans Pro" panose="020B0503030403020204" pitchFamily="34" charset="0"/>
              </a:rPr>
              <a:t>select, </a:t>
            </a:r>
            <a:r>
              <a:rPr lang="en-CA" sz="1400" b="0" i="0" u="sng" dirty="0" err="1">
                <a:solidFill>
                  <a:srgbClr val="1F1F1F"/>
                </a:solidFill>
                <a:effectLst/>
                <a:latin typeface="Source Sans Pro" panose="020B0503030403020204" pitchFamily="34" charset="0"/>
              </a:rPr>
              <a:t>insert,update</a:t>
            </a:r>
            <a:r>
              <a:rPr lang="en-CA" sz="1400" b="0" i="0" u="sng" dirty="0">
                <a:solidFill>
                  <a:srgbClr val="1F1F1F"/>
                </a:solidFill>
                <a:effectLst/>
                <a:latin typeface="Source Sans Pro" panose="020B0503030403020204" pitchFamily="34" charset="0"/>
              </a:rPr>
              <a:t>, or delete data, or to alter the structure of the table</a:t>
            </a:r>
            <a:r>
              <a:rPr lang="en-CA" sz="1400" b="0" i="0" dirty="0">
                <a:solidFill>
                  <a:srgbClr val="1F1F1F"/>
                </a:solidFill>
                <a:effectLst/>
                <a:latin typeface="Source Sans Pro" panose="020B0503030403020204" pitchFamily="34" charset="0"/>
              </a:rPr>
              <a:t>. In some RDBMSs, you can </a:t>
            </a:r>
            <a:r>
              <a:rPr lang="en-CA" sz="1400" b="0" i="0" u="sng" dirty="0">
                <a:solidFill>
                  <a:srgbClr val="1F1F1F"/>
                </a:solidFill>
                <a:effectLst/>
                <a:latin typeface="Source Sans Pro" panose="020B0503030403020204" pitchFamily="34" charset="0"/>
              </a:rPr>
              <a:t>narrow</a:t>
            </a:r>
            <a:r>
              <a:rPr lang="en-CA" sz="1400" b="0" i="0" dirty="0">
                <a:solidFill>
                  <a:srgbClr val="1F1F1F"/>
                </a:solidFill>
                <a:effectLst/>
                <a:latin typeface="Source Sans Pro" panose="020B0503030403020204" pitchFamily="34" charset="0"/>
              </a:rPr>
              <a:t> this down even further to assign privileges on a </a:t>
            </a:r>
            <a:r>
              <a:rPr lang="en-CA" sz="1400" b="0" i="0" u="sng" dirty="0">
                <a:solidFill>
                  <a:srgbClr val="1F1F1F"/>
                </a:solidFill>
                <a:effectLst/>
                <a:latin typeface="Source Sans Pro" panose="020B0503030403020204" pitchFamily="34" charset="0"/>
              </a:rPr>
              <a:t>columnar basis</a:t>
            </a:r>
            <a:r>
              <a:rPr lang="en-CA" sz="1400" b="0" i="0" dirty="0">
                <a:solidFill>
                  <a:srgbClr val="1F1F1F"/>
                </a:solidFill>
                <a:effectLst/>
                <a:latin typeface="Source Sans Pro" panose="020B0503030403020204" pitchFamily="34" charset="0"/>
              </a:rPr>
              <a:t>.</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You should always use the </a:t>
            </a:r>
            <a:r>
              <a:rPr lang="en-CA" sz="1400" b="1" i="0" dirty="0">
                <a:solidFill>
                  <a:srgbClr val="1F1F1F"/>
                </a:solidFill>
                <a:effectLst/>
                <a:latin typeface="Source Sans Pro" panose="020B0503030403020204" pitchFamily="34" charset="0"/>
              </a:rPr>
              <a:t>principle of least privilege</a:t>
            </a:r>
            <a:r>
              <a:rPr lang="en-CA" sz="1400" b="0" i="0" dirty="0">
                <a:solidFill>
                  <a:srgbClr val="1F1F1F"/>
                </a:solidFill>
                <a:effectLst/>
                <a:latin typeface="Source Sans Pro" panose="020B0503030403020204" pitchFamily="34" charset="0"/>
              </a:rPr>
              <a:t>, that is, only allow users to access the least amount of data that they need to succeed in their tasks. </a:t>
            </a:r>
            <a:endParaRPr lang="en-CA" sz="1400" dirty="0">
              <a:solidFill>
                <a:srgbClr val="333333"/>
              </a:solidFill>
              <a:latin typeface="OpenSans"/>
            </a:endParaRPr>
          </a:p>
          <a:p>
            <a:pPr marL="285750" indent="-285750" algn="l">
              <a:buFont typeface="Arial" panose="020B0604020202020204" pitchFamily="34" charset="0"/>
              <a:buChar char="•"/>
            </a:pPr>
            <a:endParaRPr lang="en-CA" sz="1400"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In addition to restricting users to only access the information and objects that their role requires, you should also </a:t>
            </a:r>
            <a:r>
              <a:rPr lang="en-CA" sz="1400" b="1" i="0" dirty="0">
                <a:solidFill>
                  <a:srgbClr val="1F1F1F"/>
                </a:solidFill>
                <a:effectLst/>
                <a:latin typeface="Source Sans Pro" panose="020B0503030403020204" pitchFamily="34" charset="0"/>
              </a:rPr>
              <a:t>consider monitoring and auditing database activity</a:t>
            </a:r>
            <a:r>
              <a:rPr lang="en-CA" sz="1400" b="0" i="0" dirty="0">
                <a:solidFill>
                  <a:srgbClr val="1F1F1F"/>
                </a:solidFill>
                <a:effectLst/>
                <a:latin typeface="Source Sans Pro" panose="020B0503030403020204" pitchFamily="34" charset="0"/>
              </a:rPr>
              <a:t>. You should </a:t>
            </a:r>
            <a:r>
              <a:rPr lang="en-CA" sz="1400" b="1" i="0" dirty="0">
                <a:solidFill>
                  <a:srgbClr val="1F1F1F"/>
                </a:solidFill>
                <a:effectLst/>
                <a:latin typeface="Source Sans Pro" panose="020B0503030403020204" pitchFamily="34" charset="0"/>
              </a:rPr>
              <a:t>track which users access a server or database </a:t>
            </a:r>
            <a:r>
              <a:rPr lang="en-CA" sz="1400" b="0" i="0" dirty="0">
                <a:solidFill>
                  <a:srgbClr val="1F1F1F"/>
                </a:solidFill>
                <a:effectLst/>
                <a:latin typeface="Source Sans Pro" panose="020B0503030403020204" pitchFamily="34" charset="0"/>
              </a:rPr>
              <a:t>and the </a:t>
            </a:r>
            <a:r>
              <a:rPr lang="en-CA" sz="1400" b="1" i="0" dirty="0">
                <a:solidFill>
                  <a:srgbClr val="1F1F1F"/>
                </a:solidFill>
                <a:effectLst/>
                <a:latin typeface="Source Sans Pro" panose="020B0503030403020204" pitchFamily="34" charset="0"/>
              </a:rPr>
              <a:t>actions t</a:t>
            </a:r>
            <a:r>
              <a:rPr lang="en-CA" sz="1400" b="0" i="0" dirty="0">
                <a:solidFill>
                  <a:srgbClr val="1F1F1F"/>
                </a:solidFill>
                <a:effectLst/>
                <a:latin typeface="Source Sans Pro" panose="020B0503030403020204" pitchFamily="34" charset="0"/>
              </a:rPr>
              <a:t>hat they perform. Analyzing this information against your </a:t>
            </a:r>
            <a:r>
              <a:rPr lang="en-CA" sz="1400" b="1" i="0" dirty="0">
                <a:solidFill>
                  <a:srgbClr val="1F1F1F"/>
                </a:solidFill>
                <a:effectLst/>
                <a:latin typeface="Source Sans Pro" panose="020B0503030403020204" pitchFamily="34" charset="0"/>
              </a:rPr>
              <a:t>security plan</a:t>
            </a:r>
            <a:r>
              <a:rPr lang="en-CA" sz="1400" b="0" i="0" dirty="0">
                <a:solidFill>
                  <a:srgbClr val="1F1F1F"/>
                </a:solidFill>
                <a:effectLst/>
                <a:latin typeface="Source Sans Pro" panose="020B0503030403020204" pitchFamily="34" charset="0"/>
              </a:rPr>
              <a:t> can alert you to</a:t>
            </a:r>
            <a:r>
              <a:rPr lang="en-CA" sz="1400" b="1" i="0" dirty="0">
                <a:solidFill>
                  <a:srgbClr val="1F1F1F"/>
                </a:solidFill>
                <a:effectLst/>
                <a:latin typeface="Source Sans Pro" panose="020B0503030403020204" pitchFamily="34" charset="0"/>
              </a:rPr>
              <a:t> gaps </a:t>
            </a:r>
            <a:r>
              <a:rPr lang="en-CA" sz="1400" b="0" i="0" dirty="0">
                <a:solidFill>
                  <a:srgbClr val="1F1F1F"/>
                </a:solidFill>
                <a:effectLst/>
                <a:latin typeface="Source Sans Pro" panose="020B0503030403020204" pitchFamily="34" charset="0"/>
              </a:rPr>
              <a:t>in it.</a:t>
            </a:r>
            <a:endParaRPr lang="en-CA" sz="1400" b="0" i="0" dirty="0">
              <a:solidFill>
                <a:srgbClr val="333333"/>
              </a:solidFill>
              <a:effectLst/>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285750" indent="-285750">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95B61714-7BF6-DC7C-1585-5AC3671C7407}"/>
              </a:ext>
            </a:extLst>
          </p:cNvPr>
          <p:cNvPicPr>
            <a:picLocks noChangeAspect="1"/>
          </p:cNvPicPr>
          <p:nvPr/>
        </p:nvPicPr>
        <p:blipFill>
          <a:blip r:embed="rId4"/>
          <a:stretch>
            <a:fillRect/>
          </a:stretch>
        </p:blipFill>
        <p:spPr>
          <a:xfrm>
            <a:off x="-10146" y="5042118"/>
            <a:ext cx="4608488" cy="1815882"/>
          </a:xfrm>
          <a:prstGeom prst="rect">
            <a:avLst/>
          </a:prstGeom>
        </p:spPr>
      </p:pic>
    </p:spTree>
    <p:extLst>
      <p:ext uri="{BB962C8B-B14F-4D97-AF65-F5344CB8AC3E}">
        <p14:creationId xmlns:p14="http://schemas.microsoft.com/office/powerpoint/2010/main" val="304036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EE7517-70E6-9CFC-33D2-5E730633AF72}"/>
              </a:ext>
            </a:extLst>
          </p:cNvPr>
          <p:cNvPicPr>
            <a:picLocks noChangeAspect="1"/>
          </p:cNvPicPr>
          <p:nvPr/>
        </p:nvPicPr>
        <p:blipFill>
          <a:blip r:embed="rId2"/>
          <a:stretch>
            <a:fillRect/>
          </a:stretch>
        </p:blipFill>
        <p:spPr>
          <a:xfrm>
            <a:off x="198993" y="171038"/>
            <a:ext cx="5549439" cy="2679040"/>
          </a:xfrm>
          <a:prstGeom prst="rect">
            <a:avLst/>
          </a:prstGeom>
        </p:spPr>
      </p:pic>
      <p:sp>
        <p:nvSpPr>
          <p:cNvPr id="4" name="TextBox 3">
            <a:extLst>
              <a:ext uri="{FF2B5EF4-FFF2-40B4-BE49-F238E27FC236}">
                <a16:creationId xmlns:a16="http://schemas.microsoft.com/office/drawing/2014/main" id="{4B5169F0-BFC1-65E3-30D3-8C641FA606DE}"/>
              </a:ext>
            </a:extLst>
          </p:cNvPr>
          <p:cNvSpPr txBox="1"/>
          <p:nvPr/>
        </p:nvSpPr>
        <p:spPr>
          <a:xfrm>
            <a:off x="0" y="2921217"/>
            <a:ext cx="6097978" cy="393678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could consider using </a:t>
            </a:r>
            <a:r>
              <a:rPr lang="en-CA" sz="1400" b="1" i="0" dirty="0">
                <a:solidFill>
                  <a:srgbClr val="1F1F1F"/>
                </a:solidFill>
                <a:effectLst/>
                <a:latin typeface="Source Sans Pro" panose="020B0503030403020204" pitchFamily="34" charset="0"/>
              </a:rPr>
              <a:t>encryption</a:t>
            </a:r>
            <a:r>
              <a:rPr lang="en-CA" sz="1400" b="0" i="0" dirty="0">
                <a:solidFill>
                  <a:srgbClr val="1F1F1F"/>
                </a:solidFill>
                <a:effectLst/>
                <a:latin typeface="Source Sans Pro" panose="020B0503030403020204" pitchFamily="34" charset="0"/>
              </a:rPr>
              <a:t> to add another layer to your security system.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Then if an </a:t>
            </a:r>
            <a:r>
              <a:rPr lang="en-CA" sz="1400" b="1" i="0" dirty="0">
                <a:solidFill>
                  <a:srgbClr val="1F1F1F"/>
                </a:solidFill>
                <a:effectLst/>
                <a:latin typeface="Source Sans Pro" panose="020B0503030403020204" pitchFamily="34" charset="0"/>
              </a:rPr>
              <a:t>intruder</a:t>
            </a:r>
            <a:r>
              <a:rPr lang="en-CA" sz="1400" b="0" i="0" dirty="0">
                <a:solidFill>
                  <a:srgbClr val="1F1F1F"/>
                </a:solidFill>
                <a:effectLst/>
                <a:latin typeface="Source Sans Pro" panose="020B0503030403020204" pitchFamily="34" charset="0"/>
              </a:rPr>
              <a:t> does manage to access the data, they also have to </a:t>
            </a:r>
            <a:r>
              <a:rPr lang="en-CA" sz="1400" b="1" i="0" dirty="0">
                <a:solidFill>
                  <a:srgbClr val="1F1F1F"/>
                </a:solidFill>
                <a:effectLst/>
                <a:latin typeface="Source Sans Pro" panose="020B0503030403020204" pitchFamily="34" charset="0"/>
              </a:rPr>
              <a:t>decrypt </a:t>
            </a:r>
            <a:r>
              <a:rPr lang="en-CA" sz="1400" b="0" i="0" dirty="0">
                <a:solidFill>
                  <a:srgbClr val="1F1F1F"/>
                </a:solidFill>
                <a:effectLst/>
                <a:latin typeface="Source Sans Pro" panose="020B0503030403020204" pitchFamily="34" charset="0"/>
              </a:rPr>
              <a:t>the data to make any use of it.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Certain </a:t>
            </a:r>
            <a:r>
              <a:rPr lang="en-CA" sz="1400" b="1" i="0" dirty="0">
                <a:solidFill>
                  <a:srgbClr val="1F1F1F"/>
                </a:solidFill>
                <a:effectLst/>
                <a:latin typeface="Source Sans Pro" panose="020B0503030403020204" pitchFamily="34" charset="0"/>
              </a:rPr>
              <a:t>industry regulations and regions legislate </a:t>
            </a:r>
            <a:r>
              <a:rPr lang="en-CA" sz="1400" b="0" i="0" dirty="0">
                <a:solidFill>
                  <a:srgbClr val="1F1F1F"/>
                </a:solidFill>
                <a:effectLst/>
                <a:latin typeface="Source Sans Pro" panose="020B0503030403020204" pitchFamily="34" charset="0"/>
              </a:rPr>
              <a:t>the use of specific levels of encryption for sensitive data.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is important to check such regulations for algorithm and key management requirements when planning your database security. </a:t>
            </a:r>
            <a:endParaRPr lang="en-CA" sz="1400" dirty="0">
              <a:solidFill>
                <a:srgbClr val="1F1F1F"/>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Do remember though, that </a:t>
            </a:r>
            <a:r>
              <a:rPr lang="en-CA" sz="1400" b="1" i="0" dirty="0">
                <a:solidFill>
                  <a:srgbClr val="1F1F1F"/>
                </a:solidFill>
                <a:effectLst/>
                <a:latin typeface="Source Sans Pro" panose="020B0503030403020204" pitchFamily="34" charset="0"/>
              </a:rPr>
              <a:t>encrypting and decrypting </a:t>
            </a:r>
            <a:r>
              <a:rPr lang="en-CA" sz="1400" b="0" i="0" dirty="0">
                <a:solidFill>
                  <a:srgbClr val="1F1F1F"/>
                </a:solidFill>
                <a:effectLst/>
                <a:latin typeface="Source Sans Pro" panose="020B0503030403020204" pitchFamily="34" charset="0"/>
              </a:rPr>
              <a:t>data can be a time and </a:t>
            </a:r>
            <a:r>
              <a:rPr lang="en-CA" sz="1400" b="1" i="0" dirty="0">
                <a:solidFill>
                  <a:srgbClr val="1F1F1F"/>
                </a:solidFill>
                <a:effectLst/>
                <a:latin typeface="Source Sans Pro" panose="020B0503030403020204" pitchFamily="34" charset="0"/>
              </a:rPr>
              <a:t>resource intensive operation</a:t>
            </a:r>
            <a:r>
              <a:rPr lang="en-CA" sz="1400" b="0" i="0" dirty="0">
                <a:solidFill>
                  <a:srgbClr val="1F1F1F"/>
                </a:solidFill>
                <a:effectLst/>
                <a:latin typeface="Source Sans Pro" panose="020B0503030403020204" pitchFamily="34" charset="0"/>
              </a:rPr>
              <a:t>, so you will need to consider the impact this will have on your operations and whether you need to upgrade your hardware accordingly. </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C4B5D041-CA6F-4F0A-D1C2-E0CD3BF6E5FC}"/>
              </a:ext>
            </a:extLst>
          </p:cNvPr>
          <p:cNvPicPr>
            <a:picLocks noChangeAspect="1"/>
          </p:cNvPicPr>
          <p:nvPr/>
        </p:nvPicPr>
        <p:blipFill>
          <a:blip r:embed="rId3"/>
          <a:stretch>
            <a:fillRect/>
          </a:stretch>
        </p:blipFill>
        <p:spPr>
          <a:xfrm>
            <a:off x="6845217" y="785832"/>
            <a:ext cx="4628299" cy="1981117"/>
          </a:xfrm>
          <a:prstGeom prst="rect">
            <a:avLst/>
          </a:prstGeom>
        </p:spPr>
      </p:pic>
      <p:sp>
        <p:nvSpPr>
          <p:cNvPr id="9" name="TextBox 8">
            <a:extLst>
              <a:ext uri="{FF2B5EF4-FFF2-40B4-BE49-F238E27FC236}">
                <a16:creationId xmlns:a16="http://schemas.microsoft.com/office/drawing/2014/main" id="{CD6DC28E-B4EE-D8F0-5A14-333B2335E3A9}"/>
              </a:ext>
            </a:extLst>
          </p:cNvPr>
          <p:cNvSpPr txBox="1"/>
          <p:nvPr/>
        </p:nvSpPr>
        <p:spPr>
          <a:xfrm>
            <a:off x="6107408" y="3075389"/>
            <a:ext cx="6103916" cy="226998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Even the </a:t>
            </a:r>
            <a:r>
              <a:rPr lang="en-CA" sz="1600" b="1" i="0" dirty="0">
                <a:solidFill>
                  <a:srgbClr val="1F1F1F"/>
                </a:solidFill>
                <a:effectLst/>
                <a:latin typeface="Source Sans Pro" panose="020B0503030403020204" pitchFamily="34" charset="0"/>
              </a:rPr>
              <a:t>most secure combination </a:t>
            </a:r>
            <a:r>
              <a:rPr lang="en-CA" sz="1600" b="0" i="0" dirty="0">
                <a:solidFill>
                  <a:srgbClr val="1F1F1F"/>
                </a:solidFill>
                <a:effectLst/>
                <a:latin typeface="Source Sans Pro" panose="020B0503030403020204" pitchFamily="34" charset="0"/>
              </a:rPr>
              <a:t>of operating system and RDBMS </a:t>
            </a:r>
            <a:r>
              <a:rPr lang="en-CA" sz="1600" b="1" i="0" dirty="0">
                <a:solidFill>
                  <a:srgbClr val="1F1F1F"/>
                </a:solidFill>
                <a:effectLst/>
                <a:latin typeface="Source Sans Pro" panose="020B0503030403020204" pitchFamily="34" charset="0"/>
              </a:rPr>
              <a:t>can be compromised </a:t>
            </a:r>
            <a:r>
              <a:rPr lang="en-CA" sz="1600" b="0" i="0" dirty="0">
                <a:solidFill>
                  <a:srgbClr val="1F1F1F"/>
                </a:solidFill>
                <a:effectLst/>
                <a:latin typeface="Source Sans Pro" panose="020B0503030403020204" pitchFamily="34" charset="0"/>
              </a:rPr>
              <a:t>by</a:t>
            </a:r>
            <a:r>
              <a:rPr lang="en-CA" sz="1600" b="0" i="0" dirty="0">
                <a:solidFill>
                  <a:schemeClr val="accent2">
                    <a:lumMod val="75000"/>
                  </a:schemeClr>
                </a:solidFill>
                <a:effectLst/>
                <a:latin typeface="Source Sans Pro" panose="020B0503030403020204" pitchFamily="34" charset="0"/>
              </a:rPr>
              <a:t> lax application security </a:t>
            </a:r>
            <a:r>
              <a:rPr lang="en-CA" sz="1600" b="0" i="0" dirty="0">
                <a:solidFill>
                  <a:srgbClr val="1F1F1F"/>
                </a:solidFill>
                <a:effectLst/>
                <a:latin typeface="Source Sans Pro" panose="020B0503030403020204" pitchFamily="34" charset="0"/>
              </a:rPr>
              <a:t>such as </a:t>
            </a:r>
            <a:r>
              <a:rPr lang="en-CA" sz="1600" b="0" i="0" u="sng" dirty="0">
                <a:solidFill>
                  <a:srgbClr val="1F1F1F"/>
                </a:solidFill>
                <a:effectLst/>
                <a:latin typeface="Source Sans Pro" panose="020B0503030403020204" pitchFamily="34" charset="0"/>
              </a:rPr>
              <a:t>SQL injection strings</a:t>
            </a:r>
            <a:r>
              <a:rPr lang="en-CA" sz="1600" b="0" i="0" dirty="0">
                <a:solidFill>
                  <a:srgbClr val="1F1F1F"/>
                </a:solidFill>
                <a:effectLst/>
                <a:latin typeface="Source Sans Pro" panose="020B0503030403020204" pitchFamily="34" charset="0"/>
              </a:rPr>
              <a:t> and </a:t>
            </a:r>
            <a:r>
              <a:rPr lang="en-CA" sz="1600" b="0" i="0" u="sng" dirty="0">
                <a:solidFill>
                  <a:srgbClr val="1F1F1F"/>
                </a:solidFill>
                <a:effectLst/>
                <a:latin typeface="Source Sans Pro" panose="020B0503030403020204" pitchFamily="34" charset="0"/>
              </a:rPr>
              <a:t>insecure code</a:t>
            </a:r>
            <a:r>
              <a:rPr lang="en-CA" sz="1600" b="0" i="0" dirty="0">
                <a:solidFill>
                  <a:srgbClr val="1F1F1F"/>
                </a:solidFill>
                <a:effectLst/>
                <a:latin typeface="Source Sans Pro" panose="020B0503030403020204" pitchFamily="34" charset="0"/>
              </a:rPr>
              <a:t>. </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Therefore, it is important that you </a:t>
            </a:r>
            <a:r>
              <a:rPr lang="en-CA" sz="1600" b="1" i="0" dirty="0">
                <a:solidFill>
                  <a:srgbClr val="1F1F1F"/>
                </a:solidFill>
                <a:effectLst/>
                <a:latin typeface="Source Sans Pro" panose="020B0503030403020204" pitchFamily="34" charset="0"/>
              </a:rPr>
              <a:t>test and monitor </a:t>
            </a:r>
            <a:r>
              <a:rPr lang="en-CA" sz="1600" b="0" i="0" dirty="0">
                <a:solidFill>
                  <a:srgbClr val="1F1F1F"/>
                </a:solidFill>
                <a:effectLst/>
                <a:latin typeface="Source Sans Pro" panose="020B0503030403020204" pitchFamily="34" charset="0"/>
              </a:rPr>
              <a:t>the security of any applications interacting with your data and databases.</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326294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C27196-F191-4204-6BB4-5FAABA50EEEE}"/>
              </a:ext>
            </a:extLst>
          </p:cNvPr>
          <p:cNvPicPr>
            <a:picLocks noChangeAspect="1"/>
          </p:cNvPicPr>
          <p:nvPr/>
        </p:nvPicPr>
        <p:blipFill>
          <a:blip r:embed="rId2"/>
          <a:stretch>
            <a:fillRect/>
          </a:stretch>
        </p:blipFill>
        <p:spPr>
          <a:xfrm>
            <a:off x="1544791" y="1056904"/>
            <a:ext cx="8952995" cy="4666314"/>
          </a:xfrm>
          <a:prstGeom prst="rect">
            <a:avLst/>
          </a:prstGeom>
        </p:spPr>
      </p:pic>
    </p:spTree>
    <p:extLst>
      <p:ext uri="{BB962C8B-B14F-4D97-AF65-F5344CB8AC3E}">
        <p14:creationId xmlns:p14="http://schemas.microsoft.com/office/powerpoint/2010/main" val="201468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1166A-32F2-6542-D569-EA186B6E11AE}"/>
              </a:ext>
            </a:extLst>
          </p:cNvPr>
          <p:cNvSpPr txBox="1"/>
          <p:nvPr/>
        </p:nvSpPr>
        <p:spPr>
          <a:xfrm>
            <a:off x="2707574" y="2006930"/>
            <a:ext cx="7243947" cy="1477328"/>
          </a:xfrm>
          <a:prstGeom prst="rect">
            <a:avLst/>
          </a:prstGeom>
          <a:noFill/>
        </p:spPr>
        <p:txBody>
          <a:bodyPr wrap="square" rtlCol="0">
            <a:spAutoFit/>
          </a:bodyPr>
          <a:lstStyle/>
          <a:p>
            <a:r>
              <a:rPr lang="en-US" b="1" u="sng" dirty="0"/>
              <a:t>Users, Groups &amp; Roles</a:t>
            </a:r>
          </a:p>
          <a:p>
            <a:endParaRPr lang="en-US" b="1" u="sng" dirty="0"/>
          </a:p>
          <a:p>
            <a:endParaRPr lang="en-US" dirty="0"/>
          </a:p>
          <a:p>
            <a:r>
              <a:rPr lang="en-US" dirty="0"/>
              <a:t>Objectives:  Explain Users, Groups &amp; Roles and How they work together</a:t>
            </a:r>
          </a:p>
          <a:p>
            <a:endParaRPr lang="en-US" b="1" u="sng" dirty="0"/>
          </a:p>
        </p:txBody>
      </p:sp>
    </p:spTree>
    <p:extLst>
      <p:ext uri="{BB962C8B-B14F-4D97-AF65-F5344CB8AC3E}">
        <p14:creationId xmlns:p14="http://schemas.microsoft.com/office/powerpoint/2010/main" val="70295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7D8E8-A789-B98B-0597-0A85E107D8D0}"/>
              </a:ext>
            </a:extLst>
          </p:cNvPr>
          <p:cNvPicPr>
            <a:picLocks noChangeAspect="1"/>
          </p:cNvPicPr>
          <p:nvPr/>
        </p:nvPicPr>
        <p:blipFill>
          <a:blip r:embed="rId2"/>
          <a:stretch>
            <a:fillRect/>
          </a:stretch>
        </p:blipFill>
        <p:spPr>
          <a:xfrm>
            <a:off x="1615045" y="973777"/>
            <a:ext cx="8588058" cy="4322618"/>
          </a:xfrm>
          <a:prstGeom prst="rect">
            <a:avLst/>
          </a:prstGeom>
        </p:spPr>
      </p:pic>
    </p:spTree>
    <p:extLst>
      <p:ext uri="{BB962C8B-B14F-4D97-AF65-F5344CB8AC3E}">
        <p14:creationId xmlns:p14="http://schemas.microsoft.com/office/powerpoint/2010/main" val="922640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E092AA-A9CD-DD27-1DBE-56DDA4B67F00}"/>
              </a:ext>
            </a:extLst>
          </p:cNvPr>
          <p:cNvPicPr>
            <a:picLocks noChangeAspect="1"/>
          </p:cNvPicPr>
          <p:nvPr/>
        </p:nvPicPr>
        <p:blipFill>
          <a:blip r:embed="rId2"/>
          <a:stretch>
            <a:fillRect/>
          </a:stretch>
        </p:blipFill>
        <p:spPr>
          <a:xfrm>
            <a:off x="119743" y="118676"/>
            <a:ext cx="7772400" cy="3770569"/>
          </a:xfrm>
          <a:prstGeom prst="rect">
            <a:avLst/>
          </a:prstGeom>
        </p:spPr>
      </p:pic>
      <p:pic>
        <p:nvPicPr>
          <p:cNvPr id="3" name="Picture 2">
            <a:extLst>
              <a:ext uri="{FF2B5EF4-FFF2-40B4-BE49-F238E27FC236}">
                <a16:creationId xmlns:a16="http://schemas.microsoft.com/office/drawing/2014/main" id="{61314749-54A9-7347-66A2-7E5028678CB0}"/>
              </a:ext>
            </a:extLst>
          </p:cNvPr>
          <p:cNvPicPr>
            <a:picLocks noChangeAspect="1"/>
          </p:cNvPicPr>
          <p:nvPr/>
        </p:nvPicPr>
        <p:blipFill>
          <a:blip r:embed="rId3"/>
          <a:stretch>
            <a:fillRect/>
          </a:stretch>
        </p:blipFill>
        <p:spPr>
          <a:xfrm>
            <a:off x="119743" y="3995800"/>
            <a:ext cx="7772400" cy="647700"/>
          </a:xfrm>
          <a:prstGeom prst="rect">
            <a:avLst/>
          </a:prstGeom>
        </p:spPr>
      </p:pic>
      <p:sp>
        <p:nvSpPr>
          <p:cNvPr id="5" name="TextBox 4">
            <a:extLst>
              <a:ext uri="{FF2B5EF4-FFF2-40B4-BE49-F238E27FC236}">
                <a16:creationId xmlns:a16="http://schemas.microsoft.com/office/drawing/2014/main" id="{D113033E-5F3B-A775-4E6C-A7E6E8D2C390}"/>
              </a:ext>
            </a:extLst>
          </p:cNvPr>
          <p:cNvSpPr txBox="1"/>
          <p:nvPr/>
        </p:nvSpPr>
        <p:spPr>
          <a:xfrm>
            <a:off x="210787" y="4750055"/>
            <a:ext cx="11723913" cy="1200329"/>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A database user is a </a:t>
            </a:r>
            <a:r>
              <a:rPr lang="en-CA" b="1" i="0" dirty="0">
                <a:solidFill>
                  <a:srgbClr val="1F1F1F"/>
                </a:solidFill>
                <a:effectLst/>
                <a:latin typeface="Source Sans Pro" panose="020B0503030403020204" pitchFamily="34" charset="0"/>
              </a:rPr>
              <a:t>user account </a:t>
            </a:r>
            <a:r>
              <a:rPr lang="en-CA" b="0" i="0" dirty="0">
                <a:solidFill>
                  <a:srgbClr val="1F1F1F"/>
                </a:solidFill>
                <a:effectLst/>
                <a:latin typeface="Source Sans Pro" panose="020B0503030403020204" pitchFamily="34" charset="0"/>
              </a:rPr>
              <a:t>that is allowed </a:t>
            </a:r>
            <a:r>
              <a:rPr lang="en-CA" b="1" i="0" dirty="0">
                <a:solidFill>
                  <a:srgbClr val="1F1F1F"/>
                </a:solidFill>
                <a:effectLst/>
                <a:latin typeface="Source Sans Pro" panose="020B0503030403020204" pitchFamily="34" charset="0"/>
              </a:rPr>
              <a:t>to access specified database objects</a:t>
            </a:r>
            <a:r>
              <a:rPr lang="en-CA" b="0" i="0" dirty="0">
                <a:solidFill>
                  <a:srgbClr val="1F1F1F"/>
                </a:solidFill>
                <a:effectLst/>
                <a:latin typeface="Source Sans Pro" panose="020B0503030403020204" pitchFamily="34" charset="0"/>
              </a:rPr>
              <a:t>. Depending on the DBMS and your security policies, </a:t>
            </a:r>
            <a:r>
              <a:rPr lang="en-CA" b="1" i="0" dirty="0">
                <a:solidFill>
                  <a:srgbClr val="1F1F1F"/>
                </a:solidFill>
                <a:effectLst/>
                <a:latin typeface="Source Sans Pro" panose="020B0503030403020204" pitchFamily="34" charset="0"/>
              </a:rPr>
              <a:t>a user </a:t>
            </a:r>
            <a:r>
              <a:rPr lang="en-CA" b="0" i="0" dirty="0">
                <a:solidFill>
                  <a:srgbClr val="1F1F1F"/>
                </a:solidFill>
                <a:effectLst/>
                <a:latin typeface="Source Sans Pro" panose="020B0503030403020204" pitchFamily="34" charset="0"/>
              </a:rPr>
              <a:t>might be </a:t>
            </a:r>
            <a:r>
              <a:rPr lang="en-CA" b="0" i="0" u="sng" dirty="0">
                <a:solidFill>
                  <a:srgbClr val="1F1F1F"/>
                </a:solidFill>
                <a:effectLst/>
                <a:latin typeface="Source Sans Pro" panose="020B0503030403020204" pitchFamily="34" charset="0"/>
              </a:rPr>
              <a:t>explicitly created and authenticated within the database system</a:t>
            </a:r>
            <a:r>
              <a:rPr lang="en-CA" b="0" i="0" dirty="0">
                <a:solidFill>
                  <a:srgbClr val="1F1F1F"/>
                </a:solidFill>
                <a:effectLst/>
                <a:latin typeface="Source Sans Pro" panose="020B0503030403020204" pitchFamily="34" charset="0"/>
              </a:rPr>
              <a:t>, or may be </a:t>
            </a:r>
            <a:r>
              <a:rPr lang="en-CA" b="0" i="0" u="sng" dirty="0">
                <a:solidFill>
                  <a:srgbClr val="1F1F1F"/>
                </a:solidFill>
                <a:effectLst/>
                <a:latin typeface="Source Sans Pro" panose="020B0503030403020204" pitchFamily="34" charset="0"/>
              </a:rPr>
              <a:t>created externally and authenticated using external authentication </a:t>
            </a:r>
            <a:r>
              <a:rPr lang="en-CA" b="0" i="0" dirty="0">
                <a:solidFill>
                  <a:srgbClr val="1F1F1F"/>
                </a:solidFill>
                <a:effectLst/>
                <a:latin typeface="Source Sans Pro" panose="020B0503030403020204" pitchFamily="34" charset="0"/>
              </a:rPr>
              <a:t>such as the operating system or </a:t>
            </a:r>
            <a:r>
              <a:rPr lang="en-CA" b="0" i="0" dirty="0">
                <a:solidFill>
                  <a:schemeClr val="accent2">
                    <a:lumMod val="75000"/>
                  </a:schemeClr>
                </a:solidFill>
                <a:effectLst/>
                <a:latin typeface="Source Sans Pro" panose="020B0503030403020204" pitchFamily="34" charset="0"/>
              </a:rPr>
              <a:t>external identity management services </a:t>
            </a:r>
            <a:r>
              <a:rPr lang="en-CA" b="0" i="0" dirty="0">
                <a:solidFill>
                  <a:srgbClr val="1F1F1F"/>
                </a:solidFill>
                <a:effectLst/>
                <a:latin typeface="Source Sans Pro" panose="020B0503030403020204" pitchFamily="34" charset="0"/>
              </a:rPr>
              <a:t>like </a:t>
            </a:r>
            <a:r>
              <a:rPr lang="en-CA" b="1" i="0" dirty="0">
                <a:solidFill>
                  <a:schemeClr val="accent2">
                    <a:lumMod val="75000"/>
                  </a:schemeClr>
                </a:solidFill>
                <a:effectLst/>
                <a:latin typeface="Source Sans Pro" panose="020B0503030403020204" pitchFamily="34" charset="0"/>
              </a:rPr>
              <a:t>Kerberos, LDAP, and Cloud IAM.</a:t>
            </a:r>
            <a:endParaRPr lang="en-CA" b="1" i="0" dirty="0">
              <a:solidFill>
                <a:schemeClr val="accent2">
                  <a:lumMod val="75000"/>
                </a:schemeClr>
              </a:solidFill>
              <a:effectLst/>
              <a:latin typeface="OpenSans"/>
            </a:endParaRPr>
          </a:p>
        </p:txBody>
      </p:sp>
      <p:sp>
        <p:nvSpPr>
          <p:cNvPr id="6" name="TextBox 5">
            <a:extLst>
              <a:ext uri="{FF2B5EF4-FFF2-40B4-BE49-F238E27FC236}">
                <a16:creationId xmlns:a16="http://schemas.microsoft.com/office/drawing/2014/main" id="{3DC80792-D2E6-2649-A722-27FAF7B17602}"/>
              </a:ext>
            </a:extLst>
          </p:cNvPr>
          <p:cNvSpPr txBox="1"/>
          <p:nvPr/>
        </p:nvSpPr>
        <p:spPr>
          <a:xfrm>
            <a:off x="8110848" y="1389413"/>
            <a:ext cx="3961410" cy="646331"/>
          </a:xfrm>
          <a:prstGeom prst="rect">
            <a:avLst/>
          </a:prstGeom>
          <a:noFill/>
        </p:spPr>
        <p:txBody>
          <a:bodyPr wrap="square" rtlCol="0">
            <a:spAutoFit/>
          </a:bodyPr>
          <a:lstStyle/>
          <a:p>
            <a:r>
              <a:rPr lang="en-US" dirty="0"/>
              <a:t>Internal Vs External </a:t>
            </a:r>
          </a:p>
          <a:p>
            <a:r>
              <a:rPr lang="en-US" dirty="0"/>
              <a:t>Identity management Services</a:t>
            </a:r>
          </a:p>
        </p:txBody>
      </p:sp>
    </p:spTree>
    <p:extLst>
      <p:ext uri="{BB962C8B-B14F-4D97-AF65-F5344CB8AC3E}">
        <p14:creationId xmlns:p14="http://schemas.microsoft.com/office/powerpoint/2010/main" val="368864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69454-D2D9-0349-6252-CD70E4220E49}"/>
              </a:ext>
            </a:extLst>
          </p:cNvPr>
          <p:cNvPicPr>
            <a:picLocks noChangeAspect="1"/>
          </p:cNvPicPr>
          <p:nvPr/>
        </p:nvPicPr>
        <p:blipFill>
          <a:blip r:embed="rId2"/>
          <a:stretch>
            <a:fillRect/>
          </a:stretch>
        </p:blipFill>
        <p:spPr>
          <a:xfrm>
            <a:off x="183242" y="117187"/>
            <a:ext cx="4305632" cy="2471250"/>
          </a:xfrm>
          <a:prstGeom prst="rect">
            <a:avLst/>
          </a:prstGeom>
        </p:spPr>
      </p:pic>
      <p:sp>
        <p:nvSpPr>
          <p:cNvPr id="4" name="TextBox 3">
            <a:extLst>
              <a:ext uri="{FF2B5EF4-FFF2-40B4-BE49-F238E27FC236}">
                <a16:creationId xmlns:a16="http://schemas.microsoft.com/office/drawing/2014/main" id="{969B1ED8-BB79-18EF-F368-E5459781D360}"/>
              </a:ext>
            </a:extLst>
          </p:cNvPr>
          <p:cNvSpPr txBox="1"/>
          <p:nvPr/>
        </p:nvSpPr>
        <p:spPr>
          <a:xfrm>
            <a:off x="4762005" y="475649"/>
            <a:ext cx="7246753" cy="190064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When you first create a user, they will generally have few, if any, permissions to actually interact with the database objects unless they are the creator of the database.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User names are stored in system tables or catalog tables which you should not try to edit directly. </a:t>
            </a:r>
            <a:endParaRPr lang="en-CA" sz="1600" b="0" i="0" dirty="0">
              <a:solidFill>
                <a:srgbClr val="333333"/>
              </a:solidFill>
              <a:effectLst/>
              <a:latin typeface="OpenSans"/>
            </a:endParaRPr>
          </a:p>
        </p:txBody>
      </p:sp>
      <p:pic>
        <p:nvPicPr>
          <p:cNvPr id="5" name="Picture 4">
            <a:extLst>
              <a:ext uri="{FF2B5EF4-FFF2-40B4-BE49-F238E27FC236}">
                <a16:creationId xmlns:a16="http://schemas.microsoft.com/office/drawing/2014/main" id="{AE4C0264-FF05-D592-5A50-CD54DE3AE4E0}"/>
              </a:ext>
            </a:extLst>
          </p:cNvPr>
          <p:cNvPicPr>
            <a:picLocks noChangeAspect="1"/>
          </p:cNvPicPr>
          <p:nvPr/>
        </p:nvPicPr>
        <p:blipFill>
          <a:blip r:embed="rId3"/>
          <a:stretch>
            <a:fillRect/>
          </a:stretch>
        </p:blipFill>
        <p:spPr>
          <a:xfrm>
            <a:off x="183241" y="3266263"/>
            <a:ext cx="4412510" cy="2471249"/>
          </a:xfrm>
          <a:prstGeom prst="rect">
            <a:avLst/>
          </a:prstGeom>
        </p:spPr>
      </p:pic>
      <p:sp>
        <p:nvSpPr>
          <p:cNvPr id="7" name="TextBox 6">
            <a:extLst>
              <a:ext uri="{FF2B5EF4-FFF2-40B4-BE49-F238E27FC236}">
                <a16:creationId xmlns:a16="http://schemas.microsoft.com/office/drawing/2014/main" id="{20CC1E16-6BC6-F239-918E-A1A05C5AE8E1}"/>
              </a:ext>
            </a:extLst>
          </p:cNvPr>
          <p:cNvSpPr txBox="1"/>
          <p:nvPr/>
        </p:nvSpPr>
        <p:spPr>
          <a:xfrm>
            <a:off x="4762004" y="2754372"/>
            <a:ext cx="7338951" cy="411664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Some RDBMSs support the concept of </a:t>
            </a:r>
            <a:r>
              <a:rPr lang="en-CA" sz="1600" b="1" i="0" dirty="0">
                <a:solidFill>
                  <a:srgbClr val="1F1F1F"/>
                </a:solidFill>
                <a:effectLst/>
                <a:latin typeface="Source Sans Pro" panose="020B0503030403020204" pitchFamily="34" charset="0"/>
              </a:rPr>
              <a:t>user groups</a:t>
            </a:r>
            <a:r>
              <a:rPr lang="en-CA" sz="1600" b="0" i="0" dirty="0">
                <a:solidFill>
                  <a:srgbClr val="1F1F1F"/>
                </a:solidFill>
                <a:effectLst/>
                <a:latin typeface="Source Sans Pro" panose="020B0503030403020204" pitchFamily="34" charset="0"/>
              </a:rPr>
              <a:t>.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some cases, such as </a:t>
            </a:r>
            <a:r>
              <a:rPr lang="en-CA" sz="1600" b="1" i="0" dirty="0">
                <a:solidFill>
                  <a:srgbClr val="1F1F1F"/>
                </a:solidFill>
                <a:effectLst/>
                <a:latin typeface="Source Sans Pro" panose="020B0503030403020204" pitchFamily="34" charset="0"/>
              </a:rPr>
              <a:t>Postgres</a:t>
            </a:r>
            <a:r>
              <a:rPr lang="en-CA" sz="1600" b="0" i="0" dirty="0">
                <a:solidFill>
                  <a:srgbClr val="1F1F1F"/>
                </a:solidFill>
                <a:effectLst/>
                <a:latin typeface="Source Sans Pro" panose="020B0503030403020204" pitchFamily="34" charset="0"/>
              </a:rPr>
              <a:t>, you define groups in the database and they are </a:t>
            </a:r>
            <a:r>
              <a:rPr lang="en-CA" sz="1600" b="0" i="0" u="sng" dirty="0">
                <a:solidFill>
                  <a:srgbClr val="1F1F1F"/>
                </a:solidFill>
                <a:effectLst/>
                <a:latin typeface="Source Sans Pro" panose="020B0503030403020204" pitchFamily="34" charset="0"/>
              </a:rPr>
              <a:t>logical groupings of users to simplify user management</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other systems, such as </a:t>
            </a:r>
            <a:r>
              <a:rPr lang="en-CA" sz="1600" b="1" i="0" dirty="0">
                <a:solidFill>
                  <a:srgbClr val="1F1F1F"/>
                </a:solidFill>
                <a:effectLst/>
                <a:latin typeface="Source Sans Pro" panose="020B0503030403020204" pitchFamily="34" charset="0"/>
              </a:rPr>
              <a:t>SQL Server and Db2</a:t>
            </a:r>
            <a:r>
              <a:rPr lang="en-CA" sz="1600" b="0" i="0" dirty="0">
                <a:solidFill>
                  <a:srgbClr val="1F1F1F"/>
                </a:solidFill>
                <a:effectLst/>
                <a:latin typeface="Source Sans Pro" panose="020B0503030403020204" pitchFamily="34" charset="0"/>
              </a:rPr>
              <a:t>, you can </a:t>
            </a:r>
            <a:r>
              <a:rPr lang="en-CA" sz="1600" b="0" i="0" u="sng" dirty="0">
                <a:solidFill>
                  <a:srgbClr val="1F1F1F"/>
                </a:solidFill>
                <a:effectLst/>
                <a:latin typeface="Source Sans Pro" panose="020B0503030403020204" pitchFamily="34" charset="0"/>
              </a:rPr>
              <a:t>map a database group </a:t>
            </a:r>
            <a:r>
              <a:rPr lang="en-CA" sz="1600" b="0" i="0" dirty="0">
                <a:solidFill>
                  <a:srgbClr val="1F1F1F"/>
                </a:solidFill>
                <a:effectLst/>
                <a:latin typeface="Source Sans Pro" panose="020B0503030403020204" pitchFamily="34" charset="0"/>
              </a:rPr>
              <a:t>to an </a:t>
            </a:r>
            <a:r>
              <a:rPr lang="en-CA" sz="1600" b="0" i="0" u="sng" dirty="0">
                <a:solidFill>
                  <a:srgbClr val="1F1F1F"/>
                </a:solidFill>
                <a:effectLst/>
                <a:latin typeface="Source Sans Pro" panose="020B0503030403020204" pitchFamily="34" charset="0"/>
              </a:rPr>
              <a:t>administrative group </a:t>
            </a:r>
            <a:r>
              <a:rPr lang="en-CA" sz="1600" b="0" i="0" dirty="0">
                <a:solidFill>
                  <a:srgbClr val="1F1F1F"/>
                </a:solidFill>
                <a:effectLst/>
                <a:latin typeface="Source Sans Pro" panose="020B0503030403020204" pitchFamily="34" charset="0"/>
              </a:rPr>
              <a:t>in the underlying operating system.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This is particularly useful when you are using that operating system to authenticate your users.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Similarly, if you are running your database on Amazon Relational Database Service (</a:t>
            </a:r>
            <a:r>
              <a:rPr lang="en-CA" sz="1600" b="1" i="0" dirty="0">
                <a:solidFill>
                  <a:srgbClr val="1F1F1F"/>
                </a:solidFill>
                <a:effectLst/>
                <a:latin typeface="Source Sans Pro" panose="020B0503030403020204" pitchFamily="34" charset="0"/>
              </a:rPr>
              <a:t>Amazon RDS</a:t>
            </a:r>
            <a:r>
              <a:rPr lang="en-CA" sz="1600" b="0" i="0" dirty="0">
                <a:solidFill>
                  <a:srgbClr val="1F1F1F"/>
                </a:solidFill>
                <a:effectLst/>
                <a:latin typeface="Source Sans Pro" panose="020B0503030403020204" pitchFamily="34" charset="0"/>
              </a:rPr>
              <a:t>) for example, you can </a:t>
            </a:r>
            <a:r>
              <a:rPr lang="en-CA" sz="1600" b="1" i="0" dirty="0">
                <a:solidFill>
                  <a:srgbClr val="1F1F1F"/>
                </a:solidFill>
                <a:effectLst/>
                <a:latin typeface="Source Sans Pro" panose="020B0503030403020204" pitchFamily="34" charset="0"/>
              </a:rPr>
              <a:t>use</a:t>
            </a:r>
            <a:r>
              <a:rPr lang="en-CA" sz="1600" b="0" i="0" dirty="0">
                <a:solidFill>
                  <a:srgbClr val="1F1F1F"/>
                </a:solidFill>
                <a:effectLst/>
                <a:latin typeface="Source Sans Pro" panose="020B0503030403020204" pitchFamily="34" charset="0"/>
              </a:rPr>
              <a:t> virtual private cloud (</a:t>
            </a:r>
            <a:r>
              <a:rPr lang="en-CA" sz="1600" b="1" i="0" dirty="0">
                <a:solidFill>
                  <a:srgbClr val="1F1F1F"/>
                </a:solidFill>
                <a:effectLst/>
                <a:latin typeface="Source Sans Pro" panose="020B0503030403020204" pitchFamily="34" charset="0"/>
              </a:rPr>
              <a:t>VPC</a:t>
            </a:r>
            <a:r>
              <a:rPr lang="en-CA" sz="1600" b="0" i="0" dirty="0">
                <a:solidFill>
                  <a:srgbClr val="1F1F1F"/>
                </a:solidFill>
                <a:effectLst/>
                <a:latin typeface="Source Sans Pro" panose="020B0503030403020204" pitchFamily="34" charset="0"/>
              </a:rPr>
              <a:t>) </a:t>
            </a:r>
            <a:r>
              <a:rPr lang="en-CA" sz="1600" b="1" i="0" dirty="0">
                <a:solidFill>
                  <a:srgbClr val="1F1F1F"/>
                </a:solidFill>
                <a:effectLst/>
                <a:latin typeface="Source Sans Pro" panose="020B0503030403020204" pitchFamily="34" charset="0"/>
              </a:rPr>
              <a:t>security groups and database (DB) security groups </a:t>
            </a:r>
            <a:r>
              <a:rPr lang="en-CA" sz="1600" b="0" i="0" dirty="0">
                <a:solidFill>
                  <a:srgbClr val="1F1F1F"/>
                </a:solidFill>
                <a:effectLst/>
                <a:latin typeface="Source Sans Pro" panose="020B0503030403020204" pitchFamily="34" charset="0"/>
              </a:rPr>
              <a:t>to manage your user access.</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2927141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57D05-3144-4262-D6BC-613C388F4CE3}"/>
              </a:ext>
            </a:extLst>
          </p:cNvPr>
          <p:cNvPicPr>
            <a:picLocks noChangeAspect="1"/>
          </p:cNvPicPr>
          <p:nvPr/>
        </p:nvPicPr>
        <p:blipFill>
          <a:blip r:embed="rId2"/>
          <a:stretch>
            <a:fillRect/>
          </a:stretch>
        </p:blipFill>
        <p:spPr>
          <a:xfrm>
            <a:off x="162461" y="355974"/>
            <a:ext cx="4168074" cy="2256597"/>
          </a:xfrm>
          <a:prstGeom prst="rect">
            <a:avLst/>
          </a:prstGeom>
        </p:spPr>
      </p:pic>
      <p:sp>
        <p:nvSpPr>
          <p:cNvPr id="4" name="TextBox 3">
            <a:extLst>
              <a:ext uri="{FF2B5EF4-FFF2-40B4-BE49-F238E27FC236}">
                <a16:creationId xmlns:a16="http://schemas.microsoft.com/office/drawing/2014/main" id="{AE10E000-D35F-B409-DC7E-B355372B2CCB}"/>
              </a:ext>
            </a:extLst>
          </p:cNvPr>
          <p:cNvSpPr txBox="1"/>
          <p:nvPr/>
        </p:nvSpPr>
        <p:spPr>
          <a:xfrm>
            <a:off x="4330535" y="0"/>
            <a:ext cx="7699004"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 roles are </a:t>
            </a:r>
            <a:r>
              <a:rPr lang="en-CA" sz="1400" b="1" i="0" dirty="0">
                <a:solidFill>
                  <a:srgbClr val="1F1F1F"/>
                </a:solidFill>
                <a:effectLst/>
                <a:latin typeface="Source Sans Pro" panose="020B0503030403020204" pitchFamily="34" charset="0"/>
              </a:rPr>
              <a:t>similar to database groups </a:t>
            </a:r>
            <a:r>
              <a:rPr lang="en-CA" sz="1400" b="0" i="0" dirty="0">
                <a:solidFill>
                  <a:srgbClr val="1F1F1F"/>
                </a:solidFill>
                <a:effectLst/>
                <a:latin typeface="Source Sans Pro" panose="020B0503030403020204" pitchFamily="34" charset="0"/>
              </a:rPr>
              <a:t>in that they </a:t>
            </a:r>
            <a:r>
              <a:rPr lang="en-CA" sz="1400" b="1" i="0" dirty="0">
                <a:solidFill>
                  <a:srgbClr val="1F1F1F"/>
                </a:solidFill>
                <a:effectLst/>
                <a:latin typeface="Source Sans Pro" panose="020B0503030403020204" pitchFamily="34" charset="0"/>
              </a:rPr>
              <a:t>confer privileges and access rights </a:t>
            </a:r>
            <a:r>
              <a:rPr lang="en-CA" sz="1400" b="0" i="0" dirty="0">
                <a:solidFill>
                  <a:srgbClr val="1F1F1F"/>
                </a:solidFill>
                <a:effectLst/>
                <a:latin typeface="Source Sans Pro" panose="020B0503030403020204" pitchFamily="34" charset="0"/>
              </a:rPr>
              <a:t>to all users of that role.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database role defines a set of permissions needed to undertake a specific role in the database.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a backup operator role would have permissions to access a database and to perform backup functions.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 </a:t>
            </a:r>
            <a:r>
              <a:rPr lang="en-CA" sz="1400" b="1" i="0" dirty="0">
                <a:solidFill>
                  <a:srgbClr val="1F1F1F"/>
                </a:solidFill>
                <a:effectLst/>
                <a:latin typeface="Source Sans Pro" panose="020B0503030403020204" pitchFamily="34" charset="0"/>
              </a:rPr>
              <a:t>RDBMSs have a set of predefined roles </a:t>
            </a:r>
            <a:r>
              <a:rPr lang="en-CA" sz="1400" b="0" i="0" dirty="0">
                <a:solidFill>
                  <a:srgbClr val="1F1F1F"/>
                </a:solidFill>
                <a:effectLst/>
                <a:latin typeface="Source Sans Pro" panose="020B0503030403020204" pitchFamily="34" charset="0"/>
              </a:rPr>
              <a:t>that you can use for your users, such as a database owner or backup operator role.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most enable you to create your own roles, so you might create a salesperson role that has the permissions a salesperson will need on the relevant tables in the database. </a:t>
            </a:r>
            <a:endParaRPr lang="en-CA" sz="1400" b="0" i="0" dirty="0">
              <a:solidFill>
                <a:srgbClr val="333333"/>
              </a:solidFill>
              <a:effectLst/>
              <a:latin typeface="OpenSans"/>
            </a:endParaRPr>
          </a:p>
        </p:txBody>
      </p:sp>
      <p:sp>
        <p:nvSpPr>
          <p:cNvPr id="6" name="TextBox 5">
            <a:extLst>
              <a:ext uri="{FF2B5EF4-FFF2-40B4-BE49-F238E27FC236}">
                <a16:creationId xmlns:a16="http://schemas.microsoft.com/office/drawing/2014/main" id="{8EC1D125-1BB2-D2EE-852C-D1F41179BF96}"/>
              </a:ext>
            </a:extLst>
          </p:cNvPr>
          <p:cNvSpPr txBox="1"/>
          <p:nvPr/>
        </p:nvSpPr>
        <p:spPr>
          <a:xfrm>
            <a:off x="0" y="3149125"/>
            <a:ext cx="6697683" cy="361361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Assigning </a:t>
            </a:r>
            <a:r>
              <a:rPr lang="en-CA" sz="1400" b="1" i="0" dirty="0">
                <a:solidFill>
                  <a:srgbClr val="1F1F1F"/>
                </a:solidFill>
                <a:effectLst/>
                <a:latin typeface="Source Sans Pro" panose="020B0503030403020204" pitchFamily="34" charset="0"/>
              </a:rPr>
              <a:t>privileges to groups </a:t>
            </a:r>
            <a:r>
              <a:rPr lang="en-CA" sz="1400" b="0" i="0" dirty="0">
                <a:solidFill>
                  <a:srgbClr val="1F1F1F"/>
                </a:solidFill>
                <a:effectLst/>
                <a:latin typeface="Source Sans Pro" panose="020B0503030403020204" pitchFamily="34" charset="0"/>
              </a:rPr>
              <a:t>or roles, rather than individual users, greatly simplifies your security management tasks.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you know that a </a:t>
            </a:r>
            <a:r>
              <a:rPr lang="en-CA" sz="1400" b="0" i="0" u="sng" dirty="0">
                <a:solidFill>
                  <a:srgbClr val="1F1F1F"/>
                </a:solidFill>
                <a:effectLst/>
                <a:latin typeface="Source Sans Pro" panose="020B0503030403020204" pitchFamily="34" charset="0"/>
              </a:rPr>
              <a:t>set of users all need access to the same functionality to fulfill their job role,</a:t>
            </a:r>
            <a:r>
              <a:rPr lang="en-CA" sz="1400" b="0" i="0" dirty="0">
                <a:solidFill>
                  <a:srgbClr val="1F1F1F"/>
                </a:solidFill>
                <a:effectLst/>
                <a:latin typeface="Source Sans Pro" panose="020B0503030403020204" pitchFamily="34" charset="0"/>
              </a:rPr>
              <a:t> you can put those users in </a:t>
            </a:r>
            <a:r>
              <a:rPr lang="en-CA" sz="1400" b="1" i="0" dirty="0">
                <a:solidFill>
                  <a:srgbClr val="1F1F1F"/>
                </a:solidFill>
                <a:effectLst/>
                <a:latin typeface="Source Sans Pro" panose="020B0503030403020204" pitchFamily="34" charset="0"/>
              </a:rPr>
              <a:t>one group </a:t>
            </a:r>
            <a:r>
              <a:rPr lang="en-CA" sz="1400" b="0" i="0" dirty="0">
                <a:solidFill>
                  <a:srgbClr val="1F1F1F"/>
                </a:solidFill>
                <a:effectLst/>
                <a:latin typeface="Source Sans Pro" panose="020B0503030403020204" pitchFamily="34" charset="0"/>
              </a:rPr>
              <a:t>and assign the relevant permissions to the group.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If that </a:t>
            </a:r>
            <a:r>
              <a:rPr lang="en-CA" sz="1400" b="0" i="0" u="sng" dirty="0">
                <a:solidFill>
                  <a:srgbClr val="1F1F1F"/>
                </a:solidFill>
                <a:effectLst/>
                <a:latin typeface="Source Sans Pro" panose="020B0503030403020204" pitchFamily="34" charset="0"/>
              </a:rPr>
              <a:t>job role changes in the future</a:t>
            </a:r>
            <a:r>
              <a:rPr lang="en-CA" sz="1400" b="0" i="0" dirty="0">
                <a:solidFill>
                  <a:srgbClr val="1F1F1F"/>
                </a:solidFill>
                <a:effectLst/>
                <a:latin typeface="Source Sans Pro" panose="020B0503030403020204" pitchFamily="34" charset="0"/>
              </a:rPr>
              <a:t>, it is quicker, easier, and less prone to mistakes to just </a:t>
            </a:r>
            <a:r>
              <a:rPr lang="en-CA" sz="1400" b="1" i="0" dirty="0">
                <a:solidFill>
                  <a:srgbClr val="1F1F1F"/>
                </a:solidFill>
                <a:effectLst/>
                <a:latin typeface="Source Sans Pro" panose="020B0503030403020204" pitchFamily="34" charset="0"/>
              </a:rPr>
              <a:t>add the new permissions to the group </a:t>
            </a:r>
            <a:r>
              <a:rPr lang="en-CA" sz="1400" b="0" i="0" dirty="0">
                <a:solidFill>
                  <a:srgbClr val="1F1F1F"/>
                </a:solidFill>
                <a:effectLst/>
                <a:latin typeface="Source Sans Pro" panose="020B0503030403020204" pitchFamily="34" charset="0"/>
              </a:rPr>
              <a:t>rather than individual users.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Similarly, if a new </a:t>
            </a:r>
            <a:r>
              <a:rPr lang="en-CA" sz="1400" b="1" i="0" dirty="0">
                <a:solidFill>
                  <a:srgbClr val="1F1F1F"/>
                </a:solidFill>
                <a:effectLst/>
                <a:latin typeface="Source Sans Pro" panose="020B0503030403020204" pitchFamily="34" charset="0"/>
              </a:rPr>
              <a:t>member</a:t>
            </a:r>
            <a:r>
              <a:rPr lang="en-CA" sz="1400" b="0" i="0" dirty="0">
                <a:solidFill>
                  <a:srgbClr val="1F1F1F"/>
                </a:solidFill>
                <a:effectLst/>
                <a:latin typeface="Source Sans Pro" panose="020B0503030403020204" pitchFamily="34" charset="0"/>
              </a:rPr>
              <a:t> of staff </a:t>
            </a:r>
            <a:r>
              <a:rPr lang="en-CA" sz="1400" b="1" i="0" dirty="0">
                <a:solidFill>
                  <a:srgbClr val="1F1F1F"/>
                </a:solidFill>
                <a:effectLst/>
                <a:latin typeface="Source Sans Pro" panose="020B0503030403020204" pitchFamily="34" charset="0"/>
              </a:rPr>
              <a:t>joins the team</a:t>
            </a:r>
            <a:r>
              <a:rPr lang="en-CA" sz="1400" b="0" i="0" dirty="0">
                <a:solidFill>
                  <a:srgbClr val="1F1F1F"/>
                </a:solidFill>
                <a:effectLst/>
                <a:latin typeface="Source Sans Pro" panose="020B0503030403020204" pitchFamily="34" charset="0"/>
              </a:rPr>
              <a:t>, you can simply </a:t>
            </a:r>
            <a:r>
              <a:rPr lang="en-CA" sz="1400" b="1" i="0" dirty="0">
                <a:solidFill>
                  <a:srgbClr val="1F1F1F"/>
                </a:solidFill>
                <a:effectLst/>
                <a:latin typeface="Source Sans Pro" panose="020B0503030403020204" pitchFamily="34" charset="0"/>
              </a:rPr>
              <a:t>add them to the role or group,</a:t>
            </a:r>
            <a:r>
              <a:rPr lang="en-CA" sz="1400" b="0" i="0" dirty="0">
                <a:solidFill>
                  <a:srgbClr val="1F1F1F"/>
                </a:solidFill>
                <a:effectLst/>
                <a:latin typeface="Source Sans Pro" panose="020B0503030403020204" pitchFamily="34" charset="0"/>
              </a:rPr>
              <a:t> rather than having to assign all the separate permissions to them.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chemeClr val="accent2">
                    <a:lumMod val="75000"/>
                  </a:schemeClr>
                </a:solidFill>
                <a:effectLst/>
                <a:latin typeface="Source Sans Pro" panose="020B0503030403020204" pitchFamily="34" charset="0"/>
              </a:rPr>
              <a:t>One user can be a member of one or more roles</a:t>
            </a:r>
            <a:r>
              <a:rPr lang="en-CA" sz="1400" b="0" i="0" dirty="0">
                <a:solidFill>
                  <a:srgbClr val="1F1F1F"/>
                </a:solidFill>
                <a:effectLst/>
                <a:latin typeface="Source Sans Pro" panose="020B0503030403020204" pitchFamily="34" charset="0"/>
              </a:rPr>
              <a:t>. So the head of the sales group could be a member of the group heads role and the salesperson role.</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2BD1339A-FE09-A7E7-1DD1-869B0D7B60EB}"/>
              </a:ext>
            </a:extLst>
          </p:cNvPr>
          <p:cNvPicPr>
            <a:picLocks noChangeAspect="1"/>
          </p:cNvPicPr>
          <p:nvPr/>
        </p:nvPicPr>
        <p:blipFill>
          <a:blip r:embed="rId3"/>
          <a:stretch>
            <a:fillRect/>
          </a:stretch>
        </p:blipFill>
        <p:spPr>
          <a:xfrm>
            <a:off x="6578930" y="3278854"/>
            <a:ext cx="5613070" cy="3354159"/>
          </a:xfrm>
          <a:prstGeom prst="rect">
            <a:avLst/>
          </a:prstGeom>
        </p:spPr>
      </p:pic>
    </p:spTree>
    <p:extLst>
      <p:ext uri="{BB962C8B-B14F-4D97-AF65-F5344CB8AC3E}">
        <p14:creationId xmlns:p14="http://schemas.microsoft.com/office/powerpoint/2010/main" val="3836830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3AE91-B443-9312-4301-DE4D1B74077C}"/>
              </a:ext>
            </a:extLst>
          </p:cNvPr>
          <p:cNvPicPr>
            <a:picLocks noChangeAspect="1"/>
          </p:cNvPicPr>
          <p:nvPr/>
        </p:nvPicPr>
        <p:blipFill>
          <a:blip r:embed="rId2"/>
          <a:stretch>
            <a:fillRect/>
          </a:stretch>
        </p:blipFill>
        <p:spPr>
          <a:xfrm>
            <a:off x="160399" y="233465"/>
            <a:ext cx="4508500" cy="2044700"/>
          </a:xfrm>
          <a:prstGeom prst="rect">
            <a:avLst/>
          </a:prstGeom>
        </p:spPr>
      </p:pic>
      <p:sp>
        <p:nvSpPr>
          <p:cNvPr id="4" name="TextBox 3">
            <a:extLst>
              <a:ext uri="{FF2B5EF4-FFF2-40B4-BE49-F238E27FC236}">
                <a16:creationId xmlns:a16="http://schemas.microsoft.com/office/drawing/2014/main" id="{26DAABCD-A5DD-CC24-876D-8C7BE6192356}"/>
              </a:ext>
            </a:extLst>
          </p:cNvPr>
          <p:cNvSpPr txBox="1"/>
          <p:nvPr/>
        </p:nvSpPr>
        <p:spPr>
          <a:xfrm>
            <a:off x="4668899" y="0"/>
            <a:ext cx="7362702" cy="26393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When implementing role or group membership, remember to use the principle of least privilege: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only adding users to groups they need to be a member of, and ensuring that your roles don’t include any permissions that the majority of the users in them will not need. </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the latter scenario, you should reassess your role permissions and create multiple, more granular, roles or groups.</a:t>
            </a:r>
            <a:endParaRPr lang="en-CA" sz="1600" b="0" i="0" dirty="0">
              <a:solidFill>
                <a:srgbClr val="333333"/>
              </a:solidFill>
              <a:effectLst/>
              <a:latin typeface="OpenSans"/>
            </a:endParaRPr>
          </a:p>
        </p:txBody>
      </p:sp>
      <p:pic>
        <p:nvPicPr>
          <p:cNvPr id="5" name="Picture 4">
            <a:extLst>
              <a:ext uri="{FF2B5EF4-FFF2-40B4-BE49-F238E27FC236}">
                <a16:creationId xmlns:a16="http://schemas.microsoft.com/office/drawing/2014/main" id="{3C8CEA5D-02CD-F26E-1653-474F87472781}"/>
              </a:ext>
            </a:extLst>
          </p:cNvPr>
          <p:cNvPicPr>
            <a:picLocks noChangeAspect="1"/>
          </p:cNvPicPr>
          <p:nvPr/>
        </p:nvPicPr>
        <p:blipFill>
          <a:blip r:embed="rId3"/>
          <a:stretch>
            <a:fillRect/>
          </a:stretch>
        </p:blipFill>
        <p:spPr>
          <a:xfrm>
            <a:off x="2414649" y="3009900"/>
            <a:ext cx="7759700" cy="3848100"/>
          </a:xfrm>
          <a:prstGeom prst="rect">
            <a:avLst/>
          </a:prstGeom>
        </p:spPr>
      </p:pic>
    </p:spTree>
    <p:extLst>
      <p:ext uri="{BB962C8B-B14F-4D97-AF65-F5344CB8AC3E}">
        <p14:creationId xmlns:p14="http://schemas.microsoft.com/office/powerpoint/2010/main" val="122580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37BE17-69D9-C6E9-7BC9-3375D639FB03}"/>
              </a:ext>
            </a:extLst>
          </p:cNvPr>
          <p:cNvSpPr txBox="1"/>
          <p:nvPr/>
        </p:nvSpPr>
        <p:spPr>
          <a:xfrm>
            <a:off x="2968831" y="973777"/>
            <a:ext cx="4608762" cy="369332"/>
          </a:xfrm>
          <a:prstGeom prst="rect">
            <a:avLst/>
          </a:prstGeom>
          <a:noFill/>
        </p:spPr>
        <p:txBody>
          <a:bodyPr wrap="none" rtlCol="0">
            <a:spAutoFit/>
          </a:bodyPr>
          <a:lstStyle/>
          <a:p>
            <a:r>
              <a:rPr lang="en-US" b="1" u="sng" dirty="0"/>
              <a:t>Managing Access to Databases &amp; their Objects</a:t>
            </a:r>
          </a:p>
        </p:txBody>
      </p:sp>
      <p:sp>
        <p:nvSpPr>
          <p:cNvPr id="3" name="TextBox 2">
            <a:extLst>
              <a:ext uri="{FF2B5EF4-FFF2-40B4-BE49-F238E27FC236}">
                <a16:creationId xmlns:a16="http://schemas.microsoft.com/office/drawing/2014/main" id="{64AA67FF-B4EE-5DA1-20EE-ADDF17F8FD4D}"/>
              </a:ext>
            </a:extLst>
          </p:cNvPr>
          <p:cNvSpPr txBox="1"/>
          <p:nvPr/>
        </p:nvSpPr>
        <p:spPr>
          <a:xfrm>
            <a:off x="1508166" y="1864426"/>
            <a:ext cx="6263189" cy="369332"/>
          </a:xfrm>
          <a:prstGeom prst="rect">
            <a:avLst/>
          </a:prstGeom>
          <a:noFill/>
        </p:spPr>
        <p:txBody>
          <a:bodyPr wrap="none" rtlCol="0">
            <a:spAutoFit/>
          </a:bodyPr>
          <a:lstStyle/>
          <a:p>
            <a:r>
              <a:rPr lang="en-US" dirty="0"/>
              <a:t>Objectives: Grant, Revoke &amp; Deny access to objects in a database</a:t>
            </a:r>
          </a:p>
        </p:txBody>
      </p:sp>
    </p:spTree>
    <p:extLst>
      <p:ext uri="{BB962C8B-B14F-4D97-AF65-F5344CB8AC3E}">
        <p14:creationId xmlns:p14="http://schemas.microsoft.com/office/powerpoint/2010/main" val="1039201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2AA78-44F6-65A8-4954-0F0B42E7BB23}"/>
              </a:ext>
            </a:extLst>
          </p:cNvPr>
          <p:cNvPicPr>
            <a:picLocks noChangeAspect="1"/>
          </p:cNvPicPr>
          <p:nvPr/>
        </p:nvPicPr>
        <p:blipFill>
          <a:blip r:embed="rId2"/>
          <a:stretch>
            <a:fillRect/>
          </a:stretch>
        </p:blipFill>
        <p:spPr>
          <a:xfrm>
            <a:off x="299935" y="288636"/>
            <a:ext cx="5057362" cy="2620819"/>
          </a:xfrm>
          <a:prstGeom prst="rect">
            <a:avLst/>
          </a:prstGeom>
        </p:spPr>
      </p:pic>
      <p:sp>
        <p:nvSpPr>
          <p:cNvPr id="4" name="TextBox 3">
            <a:extLst>
              <a:ext uri="{FF2B5EF4-FFF2-40B4-BE49-F238E27FC236}">
                <a16:creationId xmlns:a16="http://schemas.microsoft.com/office/drawing/2014/main" id="{C4B3C702-E86D-2991-B994-BCCAD69ABCB2}"/>
              </a:ext>
            </a:extLst>
          </p:cNvPr>
          <p:cNvSpPr txBox="1"/>
          <p:nvPr/>
        </p:nvSpPr>
        <p:spPr>
          <a:xfrm>
            <a:off x="5557652" y="483708"/>
            <a:ext cx="6697683" cy="190064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After a user is authenticated on a database, they need permissions or privileges to access the objects and data in that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Privileges are granted to users, and to groups or roles. The combination of a user’s own personal permissions and those of the groups or roles they belong to defines their overall permissions. </a:t>
            </a:r>
            <a:endParaRPr lang="en-CA" sz="1600" b="0" i="0" dirty="0">
              <a:solidFill>
                <a:srgbClr val="333333"/>
              </a:solidFill>
              <a:effectLst/>
              <a:latin typeface="OpenSans"/>
            </a:endParaRPr>
          </a:p>
        </p:txBody>
      </p:sp>
      <p:pic>
        <p:nvPicPr>
          <p:cNvPr id="5" name="Picture 4">
            <a:extLst>
              <a:ext uri="{FF2B5EF4-FFF2-40B4-BE49-F238E27FC236}">
                <a16:creationId xmlns:a16="http://schemas.microsoft.com/office/drawing/2014/main" id="{30C82832-6196-8A73-B7A9-D74942DCEAF9}"/>
              </a:ext>
            </a:extLst>
          </p:cNvPr>
          <p:cNvPicPr>
            <a:picLocks noChangeAspect="1"/>
          </p:cNvPicPr>
          <p:nvPr/>
        </p:nvPicPr>
        <p:blipFill>
          <a:blip r:embed="rId3"/>
          <a:stretch>
            <a:fillRect/>
          </a:stretch>
        </p:blipFill>
        <p:spPr>
          <a:xfrm>
            <a:off x="299935" y="3429000"/>
            <a:ext cx="5057362" cy="2483037"/>
          </a:xfrm>
          <a:prstGeom prst="rect">
            <a:avLst/>
          </a:prstGeom>
        </p:spPr>
      </p:pic>
      <p:sp>
        <p:nvSpPr>
          <p:cNvPr id="7" name="TextBox 6">
            <a:extLst>
              <a:ext uri="{FF2B5EF4-FFF2-40B4-BE49-F238E27FC236}">
                <a16:creationId xmlns:a16="http://schemas.microsoft.com/office/drawing/2014/main" id="{3A483362-C541-4032-371C-E9AE878B07CD}"/>
              </a:ext>
            </a:extLst>
          </p:cNvPr>
          <p:cNvSpPr txBox="1"/>
          <p:nvPr/>
        </p:nvSpPr>
        <p:spPr>
          <a:xfrm>
            <a:off x="5557652" y="3429000"/>
            <a:ext cx="6634348" cy="26393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systems where users are authenticated outside the database (such as on the operating system or through an external plugin), you may also need to grant them access to the databases they will be working with.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use the</a:t>
            </a:r>
            <a:r>
              <a:rPr lang="en-CA" sz="1600" b="1" i="0" dirty="0">
                <a:solidFill>
                  <a:srgbClr val="1F1F1F"/>
                </a:solidFill>
                <a:effectLst/>
                <a:latin typeface="Source Sans Pro" panose="020B0503030403020204" pitchFamily="34" charset="0"/>
              </a:rPr>
              <a:t> </a:t>
            </a:r>
            <a:r>
              <a:rPr lang="en-CA" sz="1600" i="0" dirty="0">
                <a:solidFill>
                  <a:srgbClr val="1F1F1F"/>
                </a:solidFill>
                <a:effectLst/>
                <a:latin typeface="Source Sans Pro" panose="020B0503030403020204" pitchFamily="34" charset="0"/>
              </a:rPr>
              <a:t>SQL</a:t>
            </a:r>
            <a:r>
              <a:rPr lang="en-CA" sz="1600" b="1" i="0" dirty="0">
                <a:solidFill>
                  <a:srgbClr val="1F1F1F"/>
                </a:solidFill>
                <a:effectLst/>
                <a:latin typeface="Source Sans Pro" panose="020B0503030403020204" pitchFamily="34" charset="0"/>
              </a:rPr>
              <a:t> GRANT CONNECT </a:t>
            </a:r>
            <a:r>
              <a:rPr lang="en-CA" sz="1600" b="0" i="0" dirty="0">
                <a:solidFill>
                  <a:srgbClr val="1F1F1F"/>
                </a:solidFill>
                <a:effectLst/>
                <a:latin typeface="Source Sans Pro" panose="020B0503030403020204" pitchFamily="34" charset="0"/>
              </a:rPr>
              <a:t>command to grant connection access to a particular database to a particular user, group, or role. </a:t>
            </a:r>
          </a:p>
          <a:p>
            <a:pPr marL="285750" indent="-285750" algn="l">
              <a:lnSpc>
                <a:spcPct val="150000"/>
              </a:lnSpc>
              <a:buFont typeface="Arial" panose="020B0604020202020204" pitchFamily="34" charset="0"/>
              <a:buChar char="•"/>
            </a:pPr>
            <a:r>
              <a:rPr lang="en-CA" sz="1600" dirty="0">
                <a:solidFill>
                  <a:srgbClr val="1F1F1F"/>
                </a:solidFill>
                <a:latin typeface="Source Sans Pro" panose="020B0503030403020204" pitchFamily="34" charset="0"/>
              </a:rPr>
              <a:t>In case of an individual user named Rock, we can </a:t>
            </a:r>
            <a:r>
              <a:rPr lang="en-CA" sz="1600" dirty="0" err="1">
                <a:solidFill>
                  <a:srgbClr val="1F1F1F"/>
                </a:solidFill>
                <a:latin typeface="Source Sans Pro" panose="020B0503030403020204" pitchFamily="34" charset="0"/>
              </a:rPr>
              <a:t>spacify</a:t>
            </a:r>
            <a:r>
              <a:rPr lang="en-CA" sz="1600" dirty="0">
                <a:solidFill>
                  <a:srgbClr val="1F1F1F"/>
                </a:solidFill>
                <a:latin typeface="Source Sans Pro" panose="020B0503030403020204" pitchFamily="34" charset="0"/>
              </a:rPr>
              <a:t> it as ‘ </a:t>
            </a:r>
            <a:r>
              <a:rPr lang="en-CA" sz="1600" b="1" dirty="0">
                <a:solidFill>
                  <a:srgbClr val="1F1F1F"/>
                </a:solidFill>
                <a:latin typeface="Source Sans Pro" panose="020B0503030403020204" pitchFamily="34" charset="0"/>
              </a:rPr>
              <a:t>GRANT CONNECT TO ‘Rock’    </a:t>
            </a:r>
            <a:endParaRPr lang="en-CA" sz="1600" b="1" i="0" dirty="0">
              <a:solidFill>
                <a:srgbClr val="333333"/>
              </a:solidFill>
              <a:effectLst/>
              <a:latin typeface="OpenSans"/>
            </a:endParaRPr>
          </a:p>
        </p:txBody>
      </p:sp>
    </p:spTree>
    <p:extLst>
      <p:ext uri="{BB962C8B-B14F-4D97-AF65-F5344CB8AC3E}">
        <p14:creationId xmlns:p14="http://schemas.microsoft.com/office/powerpoint/2010/main" val="954903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BD400-3446-E2D8-3E47-BCEC4E817EC6}"/>
              </a:ext>
            </a:extLst>
          </p:cNvPr>
          <p:cNvPicPr>
            <a:picLocks noChangeAspect="1"/>
          </p:cNvPicPr>
          <p:nvPr/>
        </p:nvPicPr>
        <p:blipFill>
          <a:blip r:embed="rId2"/>
          <a:stretch>
            <a:fillRect/>
          </a:stretch>
        </p:blipFill>
        <p:spPr>
          <a:xfrm>
            <a:off x="0" y="209296"/>
            <a:ext cx="5295900" cy="2489200"/>
          </a:xfrm>
          <a:prstGeom prst="rect">
            <a:avLst/>
          </a:prstGeom>
        </p:spPr>
      </p:pic>
      <p:sp>
        <p:nvSpPr>
          <p:cNvPr id="4" name="TextBox 3">
            <a:extLst>
              <a:ext uri="{FF2B5EF4-FFF2-40B4-BE49-F238E27FC236}">
                <a16:creationId xmlns:a16="http://schemas.microsoft.com/office/drawing/2014/main" id="{4E17C21E-9E67-F281-07B4-73CB4BD6466F}"/>
              </a:ext>
            </a:extLst>
          </p:cNvPr>
          <p:cNvSpPr txBox="1"/>
          <p:nvPr/>
        </p:nvSpPr>
        <p:spPr>
          <a:xfrm>
            <a:off x="5498592" y="438233"/>
            <a:ext cx="6534912" cy="21266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If your RDBMS provides a guest or public account, you may find that by default it has connect privileges to all databases.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this scenario it is a good practice to revoke that permission so that you ensure only users given explicit permission can access your data. </a:t>
            </a:r>
            <a:endParaRPr lang="en-CA" b="0" i="0" dirty="0">
              <a:solidFill>
                <a:srgbClr val="333333"/>
              </a:solidFill>
              <a:effectLst/>
              <a:latin typeface="OpenSans"/>
            </a:endParaRPr>
          </a:p>
        </p:txBody>
      </p:sp>
      <p:pic>
        <p:nvPicPr>
          <p:cNvPr id="5" name="Picture 4">
            <a:extLst>
              <a:ext uri="{FF2B5EF4-FFF2-40B4-BE49-F238E27FC236}">
                <a16:creationId xmlns:a16="http://schemas.microsoft.com/office/drawing/2014/main" id="{47DFD855-DD3B-1147-411A-E9403AAF534A}"/>
              </a:ext>
            </a:extLst>
          </p:cNvPr>
          <p:cNvPicPr>
            <a:picLocks noChangeAspect="1"/>
          </p:cNvPicPr>
          <p:nvPr/>
        </p:nvPicPr>
        <p:blipFill>
          <a:blip r:embed="rId3"/>
          <a:stretch>
            <a:fillRect/>
          </a:stretch>
        </p:blipFill>
        <p:spPr>
          <a:xfrm>
            <a:off x="0" y="2921254"/>
            <a:ext cx="5295900" cy="3272282"/>
          </a:xfrm>
          <a:prstGeom prst="rect">
            <a:avLst/>
          </a:prstGeom>
        </p:spPr>
      </p:pic>
      <p:sp>
        <p:nvSpPr>
          <p:cNvPr id="7" name="TextBox 6">
            <a:extLst>
              <a:ext uri="{FF2B5EF4-FFF2-40B4-BE49-F238E27FC236}">
                <a16:creationId xmlns:a16="http://schemas.microsoft.com/office/drawing/2014/main" id="{046752CF-B0BE-DCA1-C703-45D97697F320}"/>
              </a:ext>
            </a:extLst>
          </p:cNvPr>
          <p:cNvSpPr txBox="1"/>
          <p:nvPr/>
        </p:nvSpPr>
        <p:spPr>
          <a:xfrm>
            <a:off x="5295900" y="2825556"/>
            <a:ext cx="6534912" cy="37886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use the </a:t>
            </a:r>
            <a:r>
              <a:rPr lang="en-CA" b="0" i="0" u="sng" dirty="0">
                <a:solidFill>
                  <a:srgbClr val="1F1F1F"/>
                </a:solidFill>
                <a:effectLst/>
                <a:latin typeface="Source Sans Pro" panose="020B0503030403020204" pitchFamily="34" charset="0"/>
              </a:rPr>
              <a:t>SQL GRANT command to grant privileges</a:t>
            </a:r>
            <a:r>
              <a:rPr lang="en-CA" b="0" i="0" dirty="0">
                <a:solidFill>
                  <a:srgbClr val="1F1F1F"/>
                </a:solidFill>
                <a:effectLst/>
                <a:latin typeface="Source Sans Pro" panose="020B0503030403020204" pitchFamily="34" charset="0"/>
              </a:rPr>
              <a:t> on tables in a database.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this example, the </a:t>
            </a:r>
            <a:r>
              <a:rPr lang="en-CA" b="1" i="0" dirty="0" err="1">
                <a:solidFill>
                  <a:srgbClr val="1F1F1F"/>
                </a:solidFill>
                <a:effectLst/>
                <a:latin typeface="Source Sans Pro" panose="020B0503030403020204" pitchFamily="34" charset="0"/>
              </a:rPr>
              <a:t>salesteam</a:t>
            </a:r>
            <a:r>
              <a:rPr lang="en-CA" b="1" i="0" dirty="0">
                <a:solidFill>
                  <a:srgbClr val="1F1F1F"/>
                </a:solidFill>
                <a:effectLst/>
                <a:latin typeface="Source Sans Pro" panose="020B0503030403020204" pitchFamily="34" charset="0"/>
              </a:rPr>
              <a:t> group </a:t>
            </a:r>
            <a:r>
              <a:rPr lang="en-CA" b="0" i="0" dirty="0">
                <a:solidFill>
                  <a:srgbClr val="1F1F1F"/>
                </a:solidFill>
                <a:effectLst/>
                <a:latin typeface="Source Sans Pro" panose="020B0503030403020204" pitchFamily="34" charset="0"/>
              </a:rPr>
              <a:t>is granted </a:t>
            </a:r>
            <a:r>
              <a:rPr lang="en-CA" b="1" i="0" dirty="0">
                <a:solidFill>
                  <a:srgbClr val="1F1F1F"/>
                </a:solidFill>
                <a:effectLst/>
                <a:latin typeface="Source Sans Pro" panose="020B0503030403020204" pitchFamily="34" charset="0"/>
              </a:rPr>
              <a:t>select privilege</a:t>
            </a:r>
            <a:r>
              <a:rPr lang="en-CA" b="0" i="0" dirty="0">
                <a:solidFill>
                  <a:srgbClr val="1F1F1F"/>
                </a:solidFill>
                <a:effectLst/>
                <a:latin typeface="Source Sans Pro" panose="020B0503030403020204" pitchFamily="34" charset="0"/>
              </a:rPr>
              <a:t>s on the </a:t>
            </a:r>
            <a:r>
              <a:rPr lang="en-CA" b="0" i="0" dirty="0" err="1">
                <a:solidFill>
                  <a:srgbClr val="1F1F1F"/>
                </a:solidFill>
                <a:effectLst/>
                <a:latin typeface="Source Sans Pro" panose="020B0503030403020204" pitchFamily="34" charset="0"/>
              </a:rPr>
              <a:t>mytable</a:t>
            </a:r>
            <a:r>
              <a:rPr lang="en-CA" b="0" i="0" dirty="0">
                <a:solidFill>
                  <a:srgbClr val="1F1F1F"/>
                </a:solidFill>
                <a:effectLst/>
                <a:latin typeface="Source Sans Pro" panose="020B0503030403020204" pitchFamily="34" charset="0"/>
              </a:rPr>
              <a:t> table in the </a:t>
            </a:r>
            <a:r>
              <a:rPr lang="en-CA" b="0" i="0" dirty="0" err="1">
                <a:solidFill>
                  <a:srgbClr val="1F1F1F"/>
                </a:solidFill>
                <a:effectLst/>
                <a:latin typeface="Source Sans Pro" panose="020B0503030403020204" pitchFamily="34" charset="0"/>
              </a:rPr>
              <a:t>mydb</a:t>
            </a:r>
            <a:r>
              <a:rPr lang="en-CA" b="0" i="0" dirty="0">
                <a:solidFill>
                  <a:srgbClr val="1F1F1F"/>
                </a:solidFill>
                <a:effectLst/>
                <a:latin typeface="Source Sans Pro" panose="020B0503030403020204" pitchFamily="34" charset="0"/>
              </a:rPr>
              <a:t> database.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can use similar statements to enable users to insert, update, and delete data by granting them the relevant privileges on a table or tables.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To provide these privileges to an individual user, just replace the </a:t>
            </a:r>
            <a:r>
              <a:rPr lang="en-CA" b="0" i="0" dirty="0" err="1">
                <a:solidFill>
                  <a:srgbClr val="1F1F1F"/>
                </a:solidFill>
                <a:effectLst/>
                <a:latin typeface="Source Sans Pro" panose="020B0503030403020204" pitchFamily="34" charset="0"/>
              </a:rPr>
              <a:t>salesteam</a:t>
            </a:r>
            <a:r>
              <a:rPr lang="en-CA" b="0" i="0" dirty="0">
                <a:solidFill>
                  <a:srgbClr val="1F1F1F"/>
                </a:solidFill>
                <a:effectLst/>
                <a:latin typeface="Source Sans Pro" panose="020B0503030403020204" pitchFamily="34" charset="0"/>
              </a:rPr>
              <a:t> group name with the name of that user. </a:t>
            </a:r>
            <a:endParaRPr lang="en-CA" b="0" i="0" dirty="0">
              <a:solidFill>
                <a:srgbClr val="333333"/>
              </a:solidFill>
              <a:effectLst/>
              <a:latin typeface="OpenSans"/>
            </a:endParaRPr>
          </a:p>
        </p:txBody>
      </p:sp>
    </p:spTree>
    <p:extLst>
      <p:ext uri="{BB962C8B-B14F-4D97-AF65-F5344CB8AC3E}">
        <p14:creationId xmlns:p14="http://schemas.microsoft.com/office/powerpoint/2010/main" val="3121526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45943-2995-B501-B837-E15B74F3548D}"/>
              </a:ext>
            </a:extLst>
          </p:cNvPr>
          <p:cNvPicPr>
            <a:picLocks noChangeAspect="1"/>
          </p:cNvPicPr>
          <p:nvPr/>
        </p:nvPicPr>
        <p:blipFill>
          <a:blip r:embed="rId2"/>
          <a:stretch>
            <a:fillRect/>
          </a:stretch>
        </p:blipFill>
        <p:spPr>
          <a:xfrm>
            <a:off x="197358" y="339598"/>
            <a:ext cx="5067300" cy="2374900"/>
          </a:xfrm>
          <a:prstGeom prst="rect">
            <a:avLst/>
          </a:prstGeom>
        </p:spPr>
      </p:pic>
      <p:sp>
        <p:nvSpPr>
          <p:cNvPr id="4" name="TextBox 3">
            <a:extLst>
              <a:ext uri="{FF2B5EF4-FFF2-40B4-BE49-F238E27FC236}">
                <a16:creationId xmlns:a16="http://schemas.microsoft.com/office/drawing/2014/main" id="{666ED351-D2F5-B8D9-3518-99C945DFFF07}"/>
              </a:ext>
            </a:extLst>
          </p:cNvPr>
          <p:cNvSpPr txBox="1"/>
          <p:nvPr/>
        </p:nvSpPr>
        <p:spPr>
          <a:xfrm>
            <a:off x="5535168" y="172327"/>
            <a:ext cx="6459474" cy="254217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can also use the </a:t>
            </a:r>
            <a:r>
              <a:rPr lang="en-CA" b="1" i="0" dirty="0">
                <a:solidFill>
                  <a:srgbClr val="1F1F1F"/>
                </a:solidFill>
                <a:effectLst/>
                <a:latin typeface="Source Sans Pro" panose="020B0503030403020204" pitchFamily="34" charset="0"/>
              </a:rPr>
              <a:t>GRANT</a:t>
            </a:r>
            <a:r>
              <a:rPr lang="en-CA" b="0" i="0" dirty="0">
                <a:solidFill>
                  <a:srgbClr val="1F1F1F"/>
                </a:solidFill>
                <a:effectLst/>
                <a:latin typeface="Source Sans Pro" panose="020B0503030403020204" pitchFamily="34" charset="0"/>
              </a:rPr>
              <a:t> statement to grant </a:t>
            </a:r>
            <a:r>
              <a:rPr lang="en-CA" b="1" i="0" dirty="0">
                <a:solidFill>
                  <a:srgbClr val="1F1F1F"/>
                </a:solidFill>
                <a:effectLst/>
                <a:latin typeface="Source Sans Pro" panose="020B0503030403020204" pitchFamily="34" charset="0"/>
              </a:rPr>
              <a:t>privileges</a:t>
            </a:r>
            <a:r>
              <a:rPr lang="en-CA" b="0" i="0" dirty="0">
                <a:solidFill>
                  <a:srgbClr val="1F1F1F"/>
                </a:solidFill>
                <a:effectLst/>
                <a:latin typeface="Source Sans Pro" panose="020B0503030403020204" pitchFamily="34" charset="0"/>
              </a:rPr>
              <a:t> to </a:t>
            </a:r>
            <a:r>
              <a:rPr lang="en-CA" b="1" i="0" dirty="0">
                <a:solidFill>
                  <a:srgbClr val="1F1F1F"/>
                </a:solidFill>
                <a:effectLst/>
                <a:latin typeface="Source Sans Pro" panose="020B0503030403020204" pitchFamily="34" charset="0"/>
              </a:rPr>
              <a:t>create </a:t>
            </a:r>
            <a:r>
              <a:rPr lang="en-CA" b="0" i="0" dirty="0">
                <a:solidFill>
                  <a:srgbClr val="1F1F1F"/>
                </a:solidFill>
                <a:effectLst/>
                <a:latin typeface="Source Sans Pro" panose="020B0503030403020204" pitchFamily="34" charset="0"/>
              </a:rPr>
              <a:t>objects in a database.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This example shows how to enable a group or role to create a table.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And again, you can </a:t>
            </a:r>
            <a:r>
              <a:rPr lang="en-CA" b="0" i="0" u="sng" dirty="0">
                <a:solidFill>
                  <a:srgbClr val="1F1F1F"/>
                </a:solidFill>
                <a:effectLst/>
                <a:latin typeface="Source Sans Pro" panose="020B0503030403020204" pitchFamily="34" charset="0"/>
              </a:rPr>
              <a:t>use a similar statement </a:t>
            </a:r>
            <a:r>
              <a:rPr lang="en-CA" b="0" i="0" dirty="0">
                <a:solidFill>
                  <a:srgbClr val="1F1F1F"/>
                </a:solidFill>
                <a:effectLst/>
                <a:latin typeface="Source Sans Pro" panose="020B0503030403020204" pitchFamily="34" charset="0"/>
              </a:rPr>
              <a:t>to enable a </a:t>
            </a:r>
            <a:r>
              <a:rPr lang="en-CA" b="0" i="0" u="sng" dirty="0">
                <a:solidFill>
                  <a:srgbClr val="1F1F1F"/>
                </a:solidFill>
                <a:effectLst/>
                <a:latin typeface="Source Sans Pro" panose="020B0503030403020204" pitchFamily="34" charset="0"/>
              </a:rPr>
              <a:t>user to create an object such as a table or stored procedure. </a:t>
            </a:r>
            <a:endParaRPr lang="en-CA" b="0" i="0" u="sng" dirty="0">
              <a:solidFill>
                <a:srgbClr val="333333"/>
              </a:solidFill>
              <a:effectLst/>
              <a:latin typeface="OpenSans"/>
            </a:endParaRPr>
          </a:p>
        </p:txBody>
      </p:sp>
      <p:pic>
        <p:nvPicPr>
          <p:cNvPr id="5" name="Picture 4">
            <a:extLst>
              <a:ext uri="{FF2B5EF4-FFF2-40B4-BE49-F238E27FC236}">
                <a16:creationId xmlns:a16="http://schemas.microsoft.com/office/drawing/2014/main" id="{C4168853-347A-DB84-F312-4187837FA865}"/>
              </a:ext>
            </a:extLst>
          </p:cNvPr>
          <p:cNvPicPr>
            <a:picLocks noChangeAspect="1"/>
          </p:cNvPicPr>
          <p:nvPr/>
        </p:nvPicPr>
        <p:blipFill>
          <a:blip r:embed="rId3"/>
          <a:stretch>
            <a:fillRect/>
          </a:stretch>
        </p:blipFill>
        <p:spPr>
          <a:xfrm>
            <a:off x="349758" y="3259328"/>
            <a:ext cx="4914900" cy="2387600"/>
          </a:xfrm>
          <a:prstGeom prst="rect">
            <a:avLst/>
          </a:prstGeom>
        </p:spPr>
      </p:pic>
      <p:sp>
        <p:nvSpPr>
          <p:cNvPr id="7" name="TextBox 6">
            <a:extLst>
              <a:ext uri="{FF2B5EF4-FFF2-40B4-BE49-F238E27FC236}">
                <a16:creationId xmlns:a16="http://schemas.microsoft.com/office/drawing/2014/main" id="{8D77757E-7048-6DB4-EDE9-D01B05378AC5}"/>
              </a:ext>
            </a:extLst>
          </p:cNvPr>
          <p:cNvSpPr txBox="1"/>
          <p:nvPr/>
        </p:nvSpPr>
        <p:spPr>
          <a:xfrm>
            <a:off x="5401056" y="3259328"/>
            <a:ext cx="6593586" cy="29576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On a procedure or function, you can </a:t>
            </a:r>
            <a:r>
              <a:rPr lang="en-CA" b="1" i="0" dirty="0">
                <a:solidFill>
                  <a:srgbClr val="1F1F1F"/>
                </a:solidFill>
                <a:effectLst/>
                <a:latin typeface="Source Sans Pro" panose="020B0503030403020204" pitchFamily="34" charset="0"/>
              </a:rPr>
              <a:t>permit a user or group </a:t>
            </a:r>
            <a:r>
              <a:rPr lang="en-CA" b="0" i="0" dirty="0">
                <a:solidFill>
                  <a:srgbClr val="1F1F1F"/>
                </a:solidFill>
                <a:effectLst/>
                <a:latin typeface="Source Sans Pro" panose="020B0503030403020204" pitchFamily="34" charset="0"/>
              </a:rPr>
              <a:t>to </a:t>
            </a:r>
            <a:r>
              <a:rPr lang="en-CA" b="1" i="0" dirty="0">
                <a:solidFill>
                  <a:srgbClr val="1F1F1F"/>
                </a:solidFill>
                <a:effectLst/>
                <a:latin typeface="Source Sans Pro" panose="020B0503030403020204" pitchFamily="34" charset="0"/>
              </a:rPr>
              <a:t>view</a:t>
            </a:r>
            <a:r>
              <a:rPr lang="en-CA" b="0" i="0" dirty="0">
                <a:solidFill>
                  <a:srgbClr val="1F1F1F"/>
                </a:solidFill>
                <a:effectLst/>
                <a:latin typeface="Source Sans Pro" panose="020B0503030403020204" pitchFamily="34" charset="0"/>
              </a:rPr>
              <a:t> the code. This means that they can view the definition of that function or procedure, but they will </a:t>
            </a:r>
            <a:r>
              <a:rPr lang="en-CA" b="1" i="0" dirty="0">
                <a:solidFill>
                  <a:srgbClr val="1F1F1F"/>
                </a:solidFill>
                <a:effectLst/>
                <a:latin typeface="Source Sans Pro" panose="020B0503030403020204" pitchFamily="34" charset="0"/>
              </a:rPr>
              <a:t>not be able to run it or change it. </a:t>
            </a:r>
            <a:endParaRPr lang="en-CA" b="1" dirty="0">
              <a:solidFill>
                <a:srgbClr val="333333"/>
              </a:solidFill>
              <a:latin typeface="OpenSans"/>
            </a:endParaRPr>
          </a:p>
          <a:p>
            <a:pPr marL="285750" indent="-285750" algn="l">
              <a:lnSpc>
                <a:spcPct val="150000"/>
              </a:lnSpc>
              <a:buFont typeface="Arial" panose="020B0604020202020204" pitchFamily="34" charset="0"/>
              <a:buChar char="•"/>
            </a:pPr>
            <a:r>
              <a:rPr lang="en-CA" b="1" i="0" dirty="0">
                <a:solidFill>
                  <a:srgbClr val="1F1F1F"/>
                </a:solidFill>
                <a:effectLst/>
                <a:latin typeface="Source Sans Pro" panose="020B0503030403020204" pitchFamily="34" charset="0"/>
              </a:rPr>
              <a:t>To run </a:t>
            </a:r>
            <a:r>
              <a:rPr lang="en-CA" b="0" i="0" dirty="0">
                <a:solidFill>
                  <a:srgbClr val="1F1F1F"/>
                </a:solidFill>
                <a:effectLst/>
                <a:latin typeface="Source Sans Pro" panose="020B0503030403020204" pitchFamily="34" charset="0"/>
              </a:rPr>
              <a:t>the code, a user needs the </a:t>
            </a:r>
            <a:r>
              <a:rPr lang="en-CA" b="1" i="0" dirty="0">
                <a:solidFill>
                  <a:srgbClr val="1F1F1F"/>
                </a:solidFill>
                <a:effectLst/>
                <a:latin typeface="Source Sans Pro" panose="020B0503030403020204" pitchFamily="34" charset="0"/>
              </a:rPr>
              <a:t>execute permission</a:t>
            </a:r>
            <a:r>
              <a:rPr lang="en-CA" b="0" i="0" dirty="0">
                <a:solidFill>
                  <a:srgbClr val="1F1F1F"/>
                </a:solidFill>
                <a:effectLst/>
                <a:latin typeface="Source Sans Pro" panose="020B0503030403020204" pitchFamily="34" charset="0"/>
              </a:rPr>
              <a:t>. And to </a:t>
            </a:r>
            <a:r>
              <a:rPr lang="en-CA" b="1" i="0" dirty="0">
                <a:solidFill>
                  <a:srgbClr val="1F1F1F"/>
                </a:solidFill>
                <a:effectLst/>
                <a:latin typeface="Source Sans Pro" panose="020B0503030403020204" pitchFamily="34" charset="0"/>
              </a:rPr>
              <a:t>change</a:t>
            </a:r>
            <a:r>
              <a:rPr lang="en-CA" b="0" i="0" dirty="0">
                <a:solidFill>
                  <a:srgbClr val="1F1F1F"/>
                </a:solidFill>
                <a:effectLst/>
                <a:latin typeface="Source Sans Pro" panose="020B0503030403020204" pitchFamily="34" charset="0"/>
              </a:rPr>
              <a:t> the definition of a procedure, a user needs the </a:t>
            </a:r>
            <a:r>
              <a:rPr lang="en-CA" b="1" i="0" dirty="0">
                <a:solidFill>
                  <a:srgbClr val="1F1F1F"/>
                </a:solidFill>
                <a:effectLst/>
                <a:latin typeface="Source Sans Pro" panose="020B0503030403020204" pitchFamily="34" charset="0"/>
              </a:rPr>
              <a:t>alter permission</a:t>
            </a:r>
            <a:r>
              <a:rPr lang="en-CA" b="0" i="0" dirty="0">
                <a:solidFill>
                  <a:srgbClr val="1F1F1F"/>
                </a:solidFill>
                <a:effectLst/>
                <a:latin typeface="Source Sans Pro" panose="020B0503030403020204" pitchFamily="34" charset="0"/>
              </a:rPr>
              <a:t>.</a:t>
            </a:r>
            <a:endParaRPr lang="en-CA" b="0" i="0" dirty="0">
              <a:solidFill>
                <a:srgbClr val="333333"/>
              </a:solidFill>
              <a:effectLst/>
              <a:latin typeface="OpenSans"/>
            </a:endParaRPr>
          </a:p>
        </p:txBody>
      </p:sp>
    </p:spTree>
    <p:extLst>
      <p:ext uri="{BB962C8B-B14F-4D97-AF65-F5344CB8AC3E}">
        <p14:creationId xmlns:p14="http://schemas.microsoft.com/office/powerpoint/2010/main" val="296216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8F8454-8F0D-32A4-B1CF-F413738602DE}"/>
              </a:ext>
            </a:extLst>
          </p:cNvPr>
          <p:cNvPicPr>
            <a:picLocks noChangeAspect="1"/>
          </p:cNvPicPr>
          <p:nvPr/>
        </p:nvPicPr>
        <p:blipFill>
          <a:blip r:embed="rId2"/>
          <a:stretch>
            <a:fillRect/>
          </a:stretch>
        </p:blipFill>
        <p:spPr>
          <a:xfrm>
            <a:off x="254000" y="134874"/>
            <a:ext cx="4500880" cy="2671174"/>
          </a:xfrm>
          <a:prstGeom prst="rect">
            <a:avLst/>
          </a:prstGeom>
        </p:spPr>
      </p:pic>
      <p:sp>
        <p:nvSpPr>
          <p:cNvPr id="4" name="TextBox 3">
            <a:extLst>
              <a:ext uri="{FF2B5EF4-FFF2-40B4-BE49-F238E27FC236}">
                <a16:creationId xmlns:a16="http://schemas.microsoft.com/office/drawing/2014/main" id="{EF4B6995-2D5B-22E9-952D-934877C96C1E}"/>
              </a:ext>
            </a:extLst>
          </p:cNvPr>
          <p:cNvSpPr txBox="1"/>
          <p:nvPr/>
        </p:nvSpPr>
        <p:spPr>
          <a:xfrm>
            <a:off x="4852416" y="134874"/>
            <a:ext cx="7205472"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use the </a:t>
            </a:r>
            <a:r>
              <a:rPr lang="en-CA" sz="1600" b="1" i="0" dirty="0">
                <a:solidFill>
                  <a:srgbClr val="1F1F1F"/>
                </a:solidFill>
                <a:effectLst/>
                <a:latin typeface="Source Sans Pro" panose="020B0503030403020204" pitchFamily="34" charset="0"/>
              </a:rPr>
              <a:t>revoke statement to remove granted privileges</a:t>
            </a:r>
            <a:r>
              <a:rPr lang="en-CA" sz="1600" b="0" i="0" dirty="0">
                <a:solidFill>
                  <a:srgbClr val="1F1F1F"/>
                </a:solidFill>
                <a:effectLst/>
                <a:latin typeface="Source Sans Pro" panose="020B0503030403020204" pitchFamily="34" charset="0"/>
              </a:rPr>
              <a:t>, and most RDBMSs will also provide revoke functionality in the user interface.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However, because an individual’s privileges are a combination of those granted to all the groups or roles they belong to, a member of the sales team role may still be able to access this table through their membership of another role.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If you want to ensure that users do not have permission for a certain object or action, you can use the </a:t>
            </a:r>
            <a:r>
              <a:rPr lang="en-CA" sz="1600" b="1" i="0" dirty="0">
                <a:solidFill>
                  <a:srgbClr val="1F1F1F"/>
                </a:solidFill>
                <a:effectLst/>
                <a:latin typeface="Source Sans Pro" panose="020B0503030403020204" pitchFamily="34" charset="0"/>
              </a:rPr>
              <a:t>deny statement to override any previous grant of that permission.</a:t>
            </a:r>
            <a:endParaRPr lang="en-CA" sz="1600" b="1" i="0" dirty="0">
              <a:solidFill>
                <a:srgbClr val="333333"/>
              </a:solidFill>
              <a:effectLst/>
              <a:latin typeface="OpenSans"/>
            </a:endParaRPr>
          </a:p>
        </p:txBody>
      </p:sp>
      <p:pic>
        <p:nvPicPr>
          <p:cNvPr id="5" name="Picture 4">
            <a:extLst>
              <a:ext uri="{FF2B5EF4-FFF2-40B4-BE49-F238E27FC236}">
                <a16:creationId xmlns:a16="http://schemas.microsoft.com/office/drawing/2014/main" id="{BCF8FB5B-CF69-D9D2-6A4A-784A2E023219}"/>
              </a:ext>
            </a:extLst>
          </p:cNvPr>
          <p:cNvPicPr>
            <a:picLocks noChangeAspect="1"/>
          </p:cNvPicPr>
          <p:nvPr/>
        </p:nvPicPr>
        <p:blipFill>
          <a:blip r:embed="rId3"/>
          <a:stretch>
            <a:fillRect/>
          </a:stretch>
        </p:blipFill>
        <p:spPr>
          <a:xfrm>
            <a:off x="2305812" y="3143518"/>
            <a:ext cx="6858228" cy="3579608"/>
          </a:xfrm>
          <a:prstGeom prst="rect">
            <a:avLst/>
          </a:prstGeom>
        </p:spPr>
      </p:pic>
    </p:spTree>
    <p:extLst>
      <p:ext uri="{BB962C8B-B14F-4D97-AF65-F5344CB8AC3E}">
        <p14:creationId xmlns:p14="http://schemas.microsoft.com/office/powerpoint/2010/main" val="1827104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1EBC0-6567-E61A-3947-87D9CD5FEB9C}"/>
              </a:ext>
            </a:extLst>
          </p:cNvPr>
          <p:cNvSpPr txBox="1"/>
          <p:nvPr/>
        </p:nvSpPr>
        <p:spPr>
          <a:xfrm>
            <a:off x="3182112" y="1182624"/>
            <a:ext cx="4949952" cy="2739211"/>
          </a:xfrm>
          <a:prstGeom prst="rect">
            <a:avLst/>
          </a:prstGeom>
          <a:noFill/>
        </p:spPr>
        <p:txBody>
          <a:bodyPr wrap="square" rtlCol="0">
            <a:spAutoFit/>
          </a:bodyPr>
          <a:lstStyle/>
          <a:p>
            <a:r>
              <a:rPr lang="en-US" sz="2800" b="1" dirty="0"/>
              <a:t>Auditing Database Activity</a:t>
            </a:r>
          </a:p>
          <a:p>
            <a:endParaRPr lang="en-US" b="1" dirty="0"/>
          </a:p>
          <a:p>
            <a:r>
              <a:rPr lang="en-US" dirty="0"/>
              <a:t>Objectives: </a:t>
            </a:r>
          </a:p>
          <a:p>
            <a:endParaRPr lang="en-US" dirty="0"/>
          </a:p>
          <a:p>
            <a:r>
              <a:rPr lang="en-US" dirty="0"/>
              <a:t>Why Auditing is important?</a:t>
            </a:r>
          </a:p>
          <a:p>
            <a:endParaRPr lang="en-US" dirty="0"/>
          </a:p>
          <a:p>
            <a:r>
              <a:rPr lang="en-US" dirty="0"/>
              <a:t>How to Audit Database access?</a:t>
            </a:r>
          </a:p>
          <a:p>
            <a:endParaRPr lang="en-US" dirty="0"/>
          </a:p>
          <a:p>
            <a:r>
              <a:rPr lang="en-US" dirty="0"/>
              <a:t>How to Audit database activity?</a:t>
            </a:r>
          </a:p>
        </p:txBody>
      </p:sp>
    </p:spTree>
    <p:extLst>
      <p:ext uri="{BB962C8B-B14F-4D97-AF65-F5344CB8AC3E}">
        <p14:creationId xmlns:p14="http://schemas.microsoft.com/office/powerpoint/2010/main" val="350520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9DE87-7D4E-B5B1-C048-EFA3CE15AB07}"/>
              </a:ext>
            </a:extLst>
          </p:cNvPr>
          <p:cNvPicPr>
            <a:picLocks noChangeAspect="1"/>
          </p:cNvPicPr>
          <p:nvPr/>
        </p:nvPicPr>
        <p:blipFill>
          <a:blip r:embed="rId2"/>
          <a:stretch>
            <a:fillRect/>
          </a:stretch>
        </p:blipFill>
        <p:spPr>
          <a:xfrm>
            <a:off x="0" y="0"/>
            <a:ext cx="6324600" cy="3183354"/>
          </a:xfrm>
          <a:prstGeom prst="rect">
            <a:avLst/>
          </a:prstGeom>
        </p:spPr>
      </p:pic>
      <p:pic>
        <p:nvPicPr>
          <p:cNvPr id="4" name="Picture 3">
            <a:extLst>
              <a:ext uri="{FF2B5EF4-FFF2-40B4-BE49-F238E27FC236}">
                <a16:creationId xmlns:a16="http://schemas.microsoft.com/office/drawing/2014/main" id="{C7115E25-982A-7D6E-6A79-31587D4B3006}"/>
              </a:ext>
            </a:extLst>
          </p:cNvPr>
          <p:cNvPicPr>
            <a:picLocks noChangeAspect="1"/>
          </p:cNvPicPr>
          <p:nvPr/>
        </p:nvPicPr>
        <p:blipFill>
          <a:blip r:embed="rId3"/>
          <a:stretch>
            <a:fillRect/>
          </a:stretch>
        </p:blipFill>
        <p:spPr>
          <a:xfrm>
            <a:off x="190005" y="3452925"/>
            <a:ext cx="5759207" cy="3070538"/>
          </a:xfrm>
          <a:prstGeom prst="rect">
            <a:avLst/>
          </a:prstGeom>
        </p:spPr>
      </p:pic>
      <p:pic>
        <p:nvPicPr>
          <p:cNvPr id="5" name="Picture 4">
            <a:extLst>
              <a:ext uri="{FF2B5EF4-FFF2-40B4-BE49-F238E27FC236}">
                <a16:creationId xmlns:a16="http://schemas.microsoft.com/office/drawing/2014/main" id="{543D2051-3153-333E-E33A-373D746D4B13}"/>
              </a:ext>
            </a:extLst>
          </p:cNvPr>
          <p:cNvPicPr>
            <a:picLocks noChangeAspect="1"/>
          </p:cNvPicPr>
          <p:nvPr/>
        </p:nvPicPr>
        <p:blipFill>
          <a:blip r:embed="rId4"/>
          <a:stretch>
            <a:fillRect/>
          </a:stretch>
        </p:blipFill>
        <p:spPr>
          <a:xfrm>
            <a:off x="6456720" y="30455"/>
            <a:ext cx="5591786" cy="2974002"/>
          </a:xfrm>
          <a:prstGeom prst="rect">
            <a:avLst/>
          </a:prstGeom>
        </p:spPr>
      </p:pic>
      <p:pic>
        <p:nvPicPr>
          <p:cNvPr id="6" name="Picture 5">
            <a:extLst>
              <a:ext uri="{FF2B5EF4-FFF2-40B4-BE49-F238E27FC236}">
                <a16:creationId xmlns:a16="http://schemas.microsoft.com/office/drawing/2014/main" id="{F16CE332-828F-F2B3-9DFB-114781E47282}"/>
              </a:ext>
            </a:extLst>
          </p:cNvPr>
          <p:cNvPicPr>
            <a:picLocks noChangeAspect="1"/>
          </p:cNvPicPr>
          <p:nvPr/>
        </p:nvPicPr>
        <p:blipFill>
          <a:blip r:embed="rId5"/>
          <a:stretch>
            <a:fillRect/>
          </a:stretch>
        </p:blipFill>
        <p:spPr>
          <a:xfrm>
            <a:off x="6561066" y="3853544"/>
            <a:ext cx="5611360" cy="2269300"/>
          </a:xfrm>
          <a:prstGeom prst="rect">
            <a:avLst/>
          </a:prstGeom>
        </p:spPr>
      </p:pic>
    </p:spTree>
    <p:extLst>
      <p:ext uri="{BB962C8B-B14F-4D97-AF65-F5344CB8AC3E}">
        <p14:creationId xmlns:p14="http://schemas.microsoft.com/office/powerpoint/2010/main" val="1913385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F867E6-981F-206B-4AC4-7018402BEF99}"/>
              </a:ext>
            </a:extLst>
          </p:cNvPr>
          <p:cNvPicPr>
            <a:picLocks noChangeAspect="1"/>
          </p:cNvPicPr>
          <p:nvPr/>
        </p:nvPicPr>
        <p:blipFill>
          <a:blip r:embed="rId2"/>
          <a:stretch>
            <a:fillRect/>
          </a:stretch>
        </p:blipFill>
        <p:spPr>
          <a:xfrm>
            <a:off x="153669" y="222250"/>
            <a:ext cx="5407415" cy="2411222"/>
          </a:xfrm>
          <a:prstGeom prst="rect">
            <a:avLst/>
          </a:prstGeom>
        </p:spPr>
      </p:pic>
      <p:pic>
        <p:nvPicPr>
          <p:cNvPr id="3" name="Picture 2">
            <a:extLst>
              <a:ext uri="{FF2B5EF4-FFF2-40B4-BE49-F238E27FC236}">
                <a16:creationId xmlns:a16="http://schemas.microsoft.com/office/drawing/2014/main" id="{21119EA6-6A4B-4D3A-9D8D-81B7DFD10567}"/>
              </a:ext>
            </a:extLst>
          </p:cNvPr>
          <p:cNvPicPr>
            <a:picLocks noChangeAspect="1"/>
          </p:cNvPicPr>
          <p:nvPr/>
        </p:nvPicPr>
        <p:blipFill>
          <a:blip r:embed="rId3"/>
          <a:stretch>
            <a:fillRect/>
          </a:stretch>
        </p:blipFill>
        <p:spPr>
          <a:xfrm>
            <a:off x="5716401" y="126365"/>
            <a:ext cx="5283200" cy="2286000"/>
          </a:xfrm>
          <a:prstGeom prst="rect">
            <a:avLst/>
          </a:prstGeom>
        </p:spPr>
      </p:pic>
      <p:sp>
        <p:nvSpPr>
          <p:cNvPr id="5" name="TextBox 4">
            <a:extLst>
              <a:ext uri="{FF2B5EF4-FFF2-40B4-BE49-F238E27FC236}">
                <a16:creationId xmlns:a16="http://schemas.microsoft.com/office/drawing/2014/main" id="{743D290D-9EB9-2CC3-AB4F-6F03497AFDD3}"/>
              </a:ext>
            </a:extLst>
          </p:cNvPr>
          <p:cNvSpPr txBox="1"/>
          <p:nvPr/>
        </p:nvSpPr>
        <p:spPr>
          <a:xfrm>
            <a:off x="5561084" y="2412365"/>
            <a:ext cx="6522072" cy="44859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If an </a:t>
            </a:r>
            <a:r>
              <a:rPr lang="en-CA" sz="1600" b="1" i="0" dirty="0">
                <a:solidFill>
                  <a:srgbClr val="1F1F1F"/>
                </a:solidFill>
                <a:effectLst/>
                <a:latin typeface="Source Sans Pro" panose="020B0503030403020204" pitchFamily="34" charset="0"/>
              </a:rPr>
              <a:t>unauthorized user </a:t>
            </a:r>
            <a:r>
              <a:rPr lang="en-CA" sz="1600" b="0" i="0" dirty="0">
                <a:solidFill>
                  <a:srgbClr val="1F1F1F"/>
                </a:solidFill>
                <a:effectLst/>
                <a:latin typeface="Source Sans Pro" panose="020B0503030403020204" pitchFamily="34" charset="0"/>
              </a:rPr>
              <a:t>accesses your database, they have already </a:t>
            </a:r>
            <a:r>
              <a:rPr lang="en-CA" sz="1600" b="0" i="0" u="sng" dirty="0">
                <a:solidFill>
                  <a:srgbClr val="1F1F1F"/>
                </a:solidFill>
                <a:effectLst/>
                <a:latin typeface="Source Sans Pro" panose="020B0503030403020204" pitchFamily="34" charset="0"/>
              </a:rPr>
              <a:t>overcome one or more of the levels of security in your system</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Therefore, it is imperative that you </a:t>
            </a:r>
            <a:r>
              <a:rPr lang="en-CA" sz="1600" b="1" i="0" dirty="0">
                <a:solidFill>
                  <a:srgbClr val="1F1F1F"/>
                </a:solidFill>
                <a:effectLst/>
                <a:latin typeface="Source Sans Pro" panose="020B0503030403020204" pitchFamily="34" charset="0"/>
              </a:rPr>
              <a:t>track who accesses </a:t>
            </a:r>
            <a:r>
              <a:rPr lang="en-CA" sz="1600" b="0" i="0" dirty="0">
                <a:solidFill>
                  <a:srgbClr val="1F1F1F"/>
                </a:solidFill>
                <a:effectLst/>
                <a:latin typeface="Source Sans Pro" panose="020B0503030403020204" pitchFamily="34" charset="0"/>
              </a:rPr>
              <a:t>your database and review the information to identify any unauthorized users.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should </a:t>
            </a:r>
            <a:r>
              <a:rPr lang="en-CA" sz="1600" b="1" i="0" dirty="0">
                <a:solidFill>
                  <a:srgbClr val="1F1F1F"/>
                </a:solidFill>
                <a:effectLst/>
                <a:latin typeface="Source Sans Pro" panose="020B0503030403020204" pitchFamily="34" charset="0"/>
              </a:rPr>
              <a:t>also track failed attempts </a:t>
            </a:r>
            <a:r>
              <a:rPr lang="en-CA" sz="1600" b="0" i="0" dirty="0">
                <a:solidFill>
                  <a:srgbClr val="1F1F1F"/>
                </a:solidFill>
                <a:effectLst/>
                <a:latin typeface="Source Sans Pro" panose="020B0503030403020204" pitchFamily="34" charset="0"/>
              </a:rPr>
              <a:t>to access the database, as these can help you to identify potential attacks, such as brute force attempts, on your system.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Most database systems provide functionality that you can use to audit database access.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in Db2 on Cloud you can use the user validation category of the built-in audit facility to log user authentication events. </a:t>
            </a:r>
            <a:endParaRPr lang="en-CA" sz="1600" b="0" i="0" dirty="0">
              <a:solidFill>
                <a:srgbClr val="333333"/>
              </a:solidFill>
              <a:effectLst/>
              <a:latin typeface="OpenSans"/>
            </a:endParaRPr>
          </a:p>
        </p:txBody>
      </p:sp>
      <p:pic>
        <p:nvPicPr>
          <p:cNvPr id="6" name="Picture 5">
            <a:extLst>
              <a:ext uri="{FF2B5EF4-FFF2-40B4-BE49-F238E27FC236}">
                <a16:creationId xmlns:a16="http://schemas.microsoft.com/office/drawing/2014/main" id="{155C7A87-219F-9AF6-79B6-A4DDCF5D15F3}"/>
              </a:ext>
            </a:extLst>
          </p:cNvPr>
          <p:cNvPicPr>
            <a:picLocks noChangeAspect="1"/>
          </p:cNvPicPr>
          <p:nvPr/>
        </p:nvPicPr>
        <p:blipFill>
          <a:blip r:embed="rId4"/>
          <a:stretch>
            <a:fillRect/>
          </a:stretch>
        </p:blipFill>
        <p:spPr>
          <a:xfrm>
            <a:off x="-1648" y="3361402"/>
            <a:ext cx="5407415" cy="3136904"/>
          </a:xfrm>
          <a:prstGeom prst="rect">
            <a:avLst/>
          </a:prstGeom>
        </p:spPr>
      </p:pic>
    </p:spTree>
    <p:extLst>
      <p:ext uri="{BB962C8B-B14F-4D97-AF65-F5344CB8AC3E}">
        <p14:creationId xmlns:p14="http://schemas.microsoft.com/office/powerpoint/2010/main" val="299553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B7185B-35FE-83C8-9AED-D11111D00D59}"/>
              </a:ext>
            </a:extLst>
          </p:cNvPr>
          <p:cNvSpPr txBox="1"/>
          <p:nvPr/>
        </p:nvSpPr>
        <p:spPr>
          <a:xfrm>
            <a:off x="5730969" y="109729"/>
            <a:ext cx="6351304" cy="5963299"/>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Sometimes </a:t>
            </a:r>
            <a:r>
              <a:rPr lang="en-CA" sz="1600" b="1" i="0" dirty="0">
                <a:solidFill>
                  <a:srgbClr val="1F1F1F"/>
                </a:solidFill>
                <a:effectLst/>
                <a:latin typeface="Source Sans Pro" panose="020B0503030403020204" pitchFamily="34" charset="0"/>
              </a:rPr>
              <a:t>authorized users </a:t>
            </a:r>
            <a:r>
              <a:rPr lang="en-CA" sz="1600" b="0" i="0" dirty="0">
                <a:solidFill>
                  <a:srgbClr val="1F1F1F"/>
                </a:solidFill>
                <a:effectLst/>
                <a:latin typeface="Source Sans Pro" panose="020B0503030403020204" pitchFamily="34" charset="0"/>
              </a:rPr>
              <a:t>may find that they can </a:t>
            </a:r>
            <a:r>
              <a:rPr lang="en-CA" sz="1600" b="0" i="0" u="sng" dirty="0">
                <a:solidFill>
                  <a:srgbClr val="1F1F1F"/>
                </a:solidFill>
                <a:effectLst/>
                <a:latin typeface="Source Sans Pro" panose="020B0503030403020204" pitchFamily="34" charset="0"/>
              </a:rPr>
              <a:t>view and edit dat</a:t>
            </a:r>
            <a:r>
              <a:rPr lang="en-CA" sz="1600" b="0" i="0" dirty="0">
                <a:solidFill>
                  <a:srgbClr val="1F1F1F"/>
                </a:solidFill>
                <a:effectLst/>
                <a:latin typeface="Source Sans Pro" panose="020B0503030403020204" pitchFamily="34" charset="0"/>
              </a:rPr>
              <a:t>a that </a:t>
            </a:r>
            <a:r>
              <a:rPr lang="en-CA" sz="1600" b="1" i="0" dirty="0">
                <a:solidFill>
                  <a:srgbClr val="1F1F1F"/>
                </a:solidFill>
                <a:effectLst/>
                <a:latin typeface="Source Sans Pro" panose="020B0503030403020204" pitchFamily="34" charset="0"/>
              </a:rPr>
              <a:t>they should not have permissions </a:t>
            </a:r>
            <a:r>
              <a:rPr lang="en-CA" sz="1600" b="0" i="0" dirty="0">
                <a:solidFill>
                  <a:srgbClr val="1F1F1F"/>
                </a:solidFill>
                <a:effectLst/>
                <a:latin typeface="Source Sans Pro" panose="020B0503030403020204" pitchFamily="34" charset="0"/>
              </a:rPr>
              <a:t>on.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If you track all user activity, you can then use the output reports to review which users are accessing which tables and check whether those actions match your security plans.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To audit database activity</a:t>
            </a:r>
            <a:r>
              <a:rPr lang="en-CA" sz="1600" b="0" i="0" dirty="0">
                <a:solidFill>
                  <a:srgbClr val="1F1F1F"/>
                </a:solidFill>
                <a:effectLst/>
                <a:latin typeface="Source Sans Pro" panose="020B0503030403020204" pitchFamily="34" charset="0"/>
              </a:rPr>
              <a:t>, some </a:t>
            </a:r>
            <a:r>
              <a:rPr lang="en-CA" sz="1600" b="1" i="0" dirty="0">
                <a:solidFill>
                  <a:srgbClr val="1F1F1F"/>
                </a:solidFill>
                <a:effectLst/>
                <a:latin typeface="Source Sans Pro" panose="020B0503030403020204" pitchFamily="34" charset="0"/>
              </a:rPr>
              <a:t>RDBMSs use </a:t>
            </a:r>
            <a:r>
              <a:rPr lang="en-CA" sz="1600" b="1" i="0" dirty="0">
                <a:solidFill>
                  <a:srgbClr val="FF0000"/>
                </a:solidFill>
                <a:effectLst/>
                <a:latin typeface="Source Sans Pro" panose="020B0503030403020204" pitchFamily="34" charset="0"/>
              </a:rPr>
              <a:t>triggers</a:t>
            </a:r>
            <a:r>
              <a:rPr lang="en-CA" sz="1600" b="0" i="0" dirty="0">
                <a:solidFill>
                  <a:srgbClr val="1F1F1F"/>
                </a:solidFill>
                <a:effectLst/>
                <a:latin typeface="Source Sans Pro" panose="020B0503030403020204" pitchFamily="34" charset="0"/>
              </a:rPr>
              <a:t>. These </a:t>
            </a:r>
            <a:r>
              <a:rPr lang="en-CA" sz="1600" b="0" i="0" dirty="0">
                <a:solidFill>
                  <a:srgbClr val="FF0000"/>
                </a:solidFill>
                <a:effectLst/>
                <a:latin typeface="Source Sans Pro" panose="020B0503030403020204" pitchFamily="34" charset="0"/>
              </a:rPr>
              <a:t>are special stored procedures</a:t>
            </a:r>
            <a:r>
              <a:rPr lang="en-CA" sz="1600" b="0" i="0" dirty="0">
                <a:solidFill>
                  <a:srgbClr val="1F1F1F"/>
                </a:solidFill>
                <a:effectLst/>
                <a:latin typeface="Source Sans Pro" panose="020B0503030403020204" pitchFamily="34" charset="0"/>
              </a:rPr>
              <a:t> that automatically log the activity after a DML statement event, such as an insert, occurs.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Other systems enable you </a:t>
            </a:r>
            <a:r>
              <a:rPr lang="en-CA" sz="1600" b="0" i="0" dirty="0">
                <a:solidFill>
                  <a:srgbClr val="FF0000"/>
                </a:solidFill>
                <a:effectLst/>
                <a:latin typeface="Source Sans Pro" panose="020B0503030403020204" pitchFamily="34" charset="0"/>
              </a:rPr>
              <a:t>to attach actions </a:t>
            </a:r>
            <a:r>
              <a:rPr lang="en-CA" sz="1600" b="0" i="0" dirty="0">
                <a:solidFill>
                  <a:srgbClr val="1F1F1F"/>
                </a:solidFill>
                <a:effectLst/>
                <a:latin typeface="Source Sans Pro" panose="020B0503030403020204" pitchFamily="34" charset="0"/>
              </a:rPr>
              <a:t>to the events that occur in the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a:t>
            </a:r>
            <a:r>
              <a:rPr lang="en-CA" sz="1600" b="1" i="0" dirty="0">
                <a:solidFill>
                  <a:srgbClr val="1F1F1F"/>
                </a:solidFill>
                <a:effectLst/>
                <a:latin typeface="Source Sans Pro" panose="020B0503030403020204" pitchFamily="34" charset="0"/>
              </a:rPr>
              <a:t> Db2 </a:t>
            </a:r>
            <a:r>
              <a:rPr lang="en-CA" sz="1600" b="0" i="0" dirty="0">
                <a:solidFill>
                  <a:srgbClr val="1F1F1F"/>
                </a:solidFill>
                <a:effectLst/>
                <a:latin typeface="Source Sans Pro" panose="020B0503030403020204" pitchFamily="34" charset="0"/>
              </a:rPr>
              <a:t>on Cloud you can use </a:t>
            </a:r>
            <a:r>
              <a:rPr lang="en-CA" sz="1600" b="0" i="0" dirty="0">
                <a:effectLst/>
                <a:latin typeface="Source Sans Pro" panose="020B0503030403020204" pitchFamily="34" charset="0"/>
              </a:rPr>
              <a:t>the </a:t>
            </a:r>
            <a:r>
              <a:rPr lang="en-CA" sz="1600" b="1" i="0" dirty="0">
                <a:effectLst/>
                <a:latin typeface="Source Sans Pro" panose="020B0503030403020204" pitchFamily="34" charset="0"/>
              </a:rPr>
              <a:t>change history </a:t>
            </a:r>
            <a:r>
              <a:rPr lang="en-CA" sz="1600" b="1" i="0" dirty="0">
                <a:solidFill>
                  <a:srgbClr val="1F1F1F"/>
                </a:solidFill>
                <a:effectLst/>
                <a:latin typeface="Source Sans Pro" panose="020B0503030403020204" pitchFamily="34" charset="0"/>
              </a:rPr>
              <a:t>event monitor</a:t>
            </a:r>
            <a:r>
              <a:rPr lang="en-CA" sz="1600" b="0" i="0" dirty="0">
                <a:solidFill>
                  <a:srgbClr val="1F1F1F"/>
                </a:solidFill>
                <a:effectLst/>
                <a:latin typeface="Source Sans Pro" panose="020B0503030403020204" pitchFamily="34" charset="0"/>
              </a:rPr>
              <a:t> to enable auditing on specific tables or objects.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a:t>
            </a:r>
            <a:r>
              <a:rPr lang="en-CA" sz="1600" b="1" i="0" dirty="0">
                <a:solidFill>
                  <a:srgbClr val="1F1F1F"/>
                </a:solidFill>
                <a:effectLst/>
                <a:latin typeface="Source Sans Pro" panose="020B0503030403020204" pitchFamily="34" charset="0"/>
              </a:rPr>
              <a:t>Postgres</a:t>
            </a:r>
            <a:r>
              <a:rPr lang="en-CA" sz="1600" b="0" i="0" dirty="0">
                <a:solidFill>
                  <a:srgbClr val="1F1F1F"/>
                </a:solidFill>
                <a:effectLst/>
                <a:latin typeface="Source Sans Pro" panose="020B0503030403020204" pitchFamily="34" charset="0"/>
              </a:rPr>
              <a:t> you can use the </a:t>
            </a:r>
            <a:r>
              <a:rPr lang="en-CA" sz="1600" b="1" i="0" dirty="0">
                <a:solidFill>
                  <a:srgbClr val="1F1F1F"/>
                </a:solidFill>
                <a:effectLst/>
                <a:latin typeface="Source Sans Pro" panose="020B0503030403020204" pitchFamily="34" charset="0"/>
              </a:rPr>
              <a:t>downloadable </a:t>
            </a:r>
            <a:r>
              <a:rPr lang="en-CA" sz="1600" b="1" i="0" dirty="0" err="1">
                <a:solidFill>
                  <a:srgbClr val="1F1F1F"/>
                </a:solidFill>
                <a:effectLst/>
                <a:latin typeface="Source Sans Pro" panose="020B0503030403020204" pitchFamily="34" charset="0"/>
              </a:rPr>
              <a:t>pgAudit</a:t>
            </a:r>
            <a:r>
              <a:rPr lang="en-CA" sz="1600" b="1" i="0" dirty="0">
                <a:solidFill>
                  <a:srgbClr val="1F1F1F"/>
                </a:solidFill>
                <a:effectLst/>
                <a:latin typeface="Source Sans Pro" panose="020B0503030403020204" pitchFamily="34" charset="0"/>
              </a:rPr>
              <a:t> </a:t>
            </a:r>
            <a:r>
              <a:rPr lang="en-CA" sz="1600" b="0" i="0" dirty="0">
                <a:solidFill>
                  <a:srgbClr val="1F1F1F"/>
                </a:solidFill>
                <a:effectLst/>
                <a:latin typeface="Source Sans Pro" panose="020B0503030403020204" pitchFamily="34" charset="0"/>
              </a:rPr>
              <a:t>tool to log individual action types or all actions in a database.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should ensure that whatever </a:t>
            </a:r>
            <a:r>
              <a:rPr lang="en-CA" sz="1600" b="1" i="0" dirty="0">
                <a:solidFill>
                  <a:srgbClr val="1F1F1F"/>
                </a:solidFill>
                <a:effectLst/>
                <a:latin typeface="Source Sans Pro" panose="020B0503030403020204" pitchFamily="34" charset="0"/>
              </a:rPr>
              <a:t>auditing implementation </a:t>
            </a:r>
            <a:r>
              <a:rPr lang="en-CA" sz="1600" b="0" i="0" dirty="0">
                <a:solidFill>
                  <a:srgbClr val="1F1F1F"/>
                </a:solidFill>
                <a:effectLst/>
                <a:latin typeface="Source Sans Pro" panose="020B0503030403020204" pitchFamily="34" charset="0"/>
              </a:rPr>
              <a:t>you use </a:t>
            </a:r>
            <a:r>
              <a:rPr lang="en-CA" sz="1600" b="1" i="0" dirty="0">
                <a:solidFill>
                  <a:srgbClr val="1F1F1F"/>
                </a:solidFill>
                <a:effectLst/>
                <a:latin typeface="Source Sans Pro" panose="020B0503030403020204" pitchFamily="34" charset="0"/>
              </a:rPr>
              <a:t>meets </a:t>
            </a:r>
            <a:r>
              <a:rPr lang="en-CA" sz="1600" b="0" i="0" dirty="0">
                <a:solidFill>
                  <a:srgbClr val="1F1F1F"/>
                </a:solidFill>
                <a:effectLst/>
                <a:latin typeface="Source Sans Pro" panose="020B0503030403020204" pitchFamily="34" charset="0"/>
              </a:rPr>
              <a:t>the </a:t>
            </a:r>
            <a:r>
              <a:rPr lang="en-CA" sz="1600" b="1" i="0" dirty="0">
                <a:solidFill>
                  <a:srgbClr val="1F1F1F"/>
                </a:solidFill>
                <a:effectLst/>
                <a:latin typeface="Source Sans Pro" panose="020B0503030403020204" pitchFamily="34" charset="0"/>
              </a:rPr>
              <a:t>compliance requirements of your customer or region. </a:t>
            </a:r>
            <a:endParaRPr lang="en-CA" sz="1600" b="1" i="0" dirty="0">
              <a:solidFill>
                <a:srgbClr val="333333"/>
              </a:solidFill>
              <a:effectLst/>
              <a:latin typeface="OpenSans"/>
            </a:endParaRPr>
          </a:p>
        </p:txBody>
      </p:sp>
      <p:pic>
        <p:nvPicPr>
          <p:cNvPr id="3" name="Picture 2">
            <a:extLst>
              <a:ext uri="{FF2B5EF4-FFF2-40B4-BE49-F238E27FC236}">
                <a16:creationId xmlns:a16="http://schemas.microsoft.com/office/drawing/2014/main" id="{3BBD0CD9-D0E1-6C10-45CE-A6D9D34B0546}"/>
              </a:ext>
            </a:extLst>
          </p:cNvPr>
          <p:cNvPicPr>
            <a:picLocks noChangeAspect="1"/>
          </p:cNvPicPr>
          <p:nvPr/>
        </p:nvPicPr>
        <p:blipFill>
          <a:blip r:embed="rId2"/>
          <a:stretch>
            <a:fillRect/>
          </a:stretch>
        </p:blipFill>
        <p:spPr>
          <a:xfrm>
            <a:off x="109727" y="1591762"/>
            <a:ext cx="5596858" cy="2999232"/>
          </a:xfrm>
          <a:prstGeom prst="rect">
            <a:avLst/>
          </a:prstGeom>
        </p:spPr>
      </p:pic>
    </p:spTree>
    <p:extLst>
      <p:ext uri="{BB962C8B-B14F-4D97-AF65-F5344CB8AC3E}">
        <p14:creationId xmlns:p14="http://schemas.microsoft.com/office/powerpoint/2010/main" val="2137319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6D017-8FBD-71DD-9598-8DB762ACBA29}"/>
              </a:ext>
            </a:extLst>
          </p:cNvPr>
          <p:cNvPicPr>
            <a:picLocks noChangeAspect="1"/>
          </p:cNvPicPr>
          <p:nvPr/>
        </p:nvPicPr>
        <p:blipFill>
          <a:blip r:embed="rId2"/>
          <a:stretch>
            <a:fillRect/>
          </a:stretch>
        </p:blipFill>
        <p:spPr>
          <a:xfrm>
            <a:off x="2209800" y="1546532"/>
            <a:ext cx="7772400" cy="3764936"/>
          </a:xfrm>
          <a:prstGeom prst="rect">
            <a:avLst/>
          </a:prstGeom>
        </p:spPr>
      </p:pic>
    </p:spTree>
    <p:extLst>
      <p:ext uri="{BB962C8B-B14F-4D97-AF65-F5344CB8AC3E}">
        <p14:creationId xmlns:p14="http://schemas.microsoft.com/office/powerpoint/2010/main" val="1484232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AADB0-5E33-54F2-AA80-2A0E4334B429}"/>
              </a:ext>
            </a:extLst>
          </p:cNvPr>
          <p:cNvSpPr txBox="1"/>
          <p:nvPr/>
        </p:nvSpPr>
        <p:spPr>
          <a:xfrm>
            <a:off x="4157472" y="999744"/>
            <a:ext cx="2882905" cy="584775"/>
          </a:xfrm>
          <a:prstGeom prst="rect">
            <a:avLst/>
          </a:prstGeom>
          <a:noFill/>
        </p:spPr>
        <p:txBody>
          <a:bodyPr wrap="none" rtlCol="0">
            <a:spAutoFit/>
          </a:bodyPr>
          <a:lstStyle/>
          <a:p>
            <a:r>
              <a:rPr lang="en-US" sz="3200" b="1" u="sng" dirty="0"/>
              <a:t>Encrypting Data</a:t>
            </a:r>
          </a:p>
        </p:txBody>
      </p:sp>
      <p:pic>
        <p:nvPicPr>
          <p:cNvPr id="3" name="Picture 2">
            <a:extLst>
              <a:ext uri="{FF2B5EF4-FFF2-40B4-BE49-F238E27FC236}">
                <a16:creationId xmlns:a16="http://schemas.microsoft.com/office/drawing/2014/main" id="{FE9D45E8-D303-7BD9-8DD2-BE729DE2FACE}"/>
              </a:ext>
            </a:extLst>
          </p:cNvPr>
          <p:cNvPicPr>
            <a:picLocks noChangeAspect="1"/>
          </p:cNvPicPr>
          <p:nvPr/>
        </p:nvPicPr>
        <p:blipFill>
          <a:blip r:embed="rId2"/>
          <a:stretch>
            <a:fillRect/>
          </a:stretch>
        </p:blipFill>
        <p:spPr>
          <a:xfrm>
            <a:off x="2209800" y="1587155"/>
            <a:ext cx="7772400" cy="3976297"/>
          </a:xfrm>
          <a:prstGeom prst="rect">
            <a:avLst/>
          </a:prstGeom>
        </p:spPr>
      </p:pic>
    </p:spTree>
    <p:extLst>
      <p:ext uri="{BB962C8B-B14F-4D97-AF65-F5344CB8AC3E}">
        <p14:creationId xmlns:p14="http://schemas.microsoft.com/office/powerpoint/2010/main" val="3955361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DFD999-7C9F-12F1-4353-69C64C0902EC}"/>
              </a:ext>
            </a:extLst>
          </p:cNvPr>
          <p:cNvSpPr txBox="1"/>
          <p:nvPr/>
        </p:nvSpPr>
        <p:spPr>
          <a:xfrm>
            <a:off x="4413504" y="175504"/>
            <a:ext cx="7778496"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Data encryption provides </a:t>
            </a:r>
            <a:r>
              <a:rPr lang="en-CA" sz="1600" b="1" i="0" dirty="0">
                <a:solidFill>
                  <a:srgbClr val="1F1F1F"/>
                </a:solidFill>
                <a:effectLst/>
                <a:latin typeface="Source Sans Pro" panose="020B0503030403020204" pitchFamily="34" charset="0"/>
              </a:rPr>
              <a:t>yet another layer in your security </a:t>
            </a:r>
            <a:r>
              <a:rPr lang="en-CA" sz="1600" b="0" i="0" dirty="0">
                <a:solidFill>
                  <a:srgbClr val="1F1F1F"/>
                </a:solidFill>
                <a:effectLst/>
                <a:latin typeface="Source Sans Pro" panose="020B0503030403020204" pitchFamily="34" charset="0"/>
              </a:rPr>
              <a:t>system and is often the last line of defense if data is compromised.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it can help </a:t>
            </a:r>
            <a:r>
              <a:rPr lang="en-CA" sz="1600" b="1" i="0" dirty="0">
                <a:solidFill>
                  <a:srgbClr val="1F1F1F"/>
                </a:solidFill>
                <a:effectLst/>
                <a:latin typeface="Source Sans Pro" panose="020B0503030403020204" pitchFamily="34" charset="0"/>
              </a:rPr>
              <a:t>to protect </a:t>
            </a:r>
            <a:r>
              <a:rPr lang="en-CA" sz="1600" b="0" i="0" dirty="0">
                <a:solidFill>
                  <a:srgbClr val="1F1F1F"/>
                </a:solidFill>
                <a:effectLst/>
                <a:latin typeface="Source Sans Pro" panose="020B0503030403020204" pitchFamily="34" charset="0"/>
              </a:rPr>
              <a:t>your data </a:t>
            </a:r>
            <a:r>
              <a:rPr lang="en-CA" sz="1600" b="1" i="0" dirty="0">
                <a:solidFill>
                  <a:srgbClr val="1F1F1F"/>
                </a:solidFill>
                <a:effectLst/>
                <a:latin typeface="Source Sans Pro" panose="020B0503030403020204" pitchFamily="34" charset="0"/>
              </a:rPr>
              <a:t>at rest and during transmission</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Some industries (such as </a:t>
            </a:r>
            <a:r>
              <a:rPr lang="en-CA" sz="1600" b="0" i="0" u="sng" dirty="0">
                <a:solidFill>
                  <a:srgbClr val="1F1F1F"/>
                </a:solidFill>
                <a:effectLst/>
                <a:latin typeface="Source Sans Pro" panose="020B0503030403020204" pitchFamily="34" charset="0"/>
              </a:rPr>
              <a:t>financial and medical services), regions, or specific customers</a:t>
            </a:r>
            <a:r>
              <a:rPr lang="en-CA" sz="1600" b="0" i="0" dirty="0">
                <a:solidFill>
                  <a:srgbClr val="1F1F1F"/>
                </a:solidFill>
                <a:effectLst/>
                <a:latin typeface="Source Sans Pro" panose="020B0503030403020204" pitchFamily="34" charset="0"/>
              </a:rPr>
              <a:t> may also require that you </a:t>
            </a:r>
            <a:r>
              <a:rPr lang="en-CA" sz="1600" b="0" i="0" u="sng" dirty="0">
                <a:solidFill>
                  <a:srgbClr val="1F1F1F"/>
                </a:solidFill>
                <a:effectLst/>
                <a:latin typeface="Source Sans Pro" panose="020B0503030403020204" pitchFamily="34" charset="0"/>
              </a:rPr>
              <a:t>encrypt certain types of data</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the </a:t>
            </a:r>
            <a:r>
              <a:rPr lang="en-CA" sz="1600" b="1" i="0" dirty="0">
                <a:solidFill>
                  <a:srgbClr val="1F1F1F"/>
                </a:solidFill>
                <a:effectLst/>
                <a:latin typeface="Source Sans Pro" panose="020B0503030403020204" pitchFamily="34" charset="0"/>
              </a:rPr>
              <a:t>Payment Card Industry Data Security Standard (PCI DSS) </a:t>
            </a:r>
            <a:r>
              <a:rPr lang="en-CA" sz="1600" b="0" i="0" dirty="0">
                <a:solidFill>
                  <a:srgbClr val="1F1F1F"/>
                </a:solidFill>
                <a:effectLst/>
                <a:latin typeface="Source Sans Pro" panose="020B0503030403020204" pitchFamily="34" charset="0"/>
              </a:rPr>
              <a:t>requires that </a:t>
            </a:r>
            <a:r>
              <a:rPr lang="en-CA" sz="1600" b="1" i="0" dirty="0">
                <a:solidFill>
                  <a:srgbClr val="1F1F1F"/>
                </a:solidFill>
                <a:effectLst/>
                <a:latin typeface="Source Sans Pro" panose="020B0503030403020204" pitchFamily="34" charset="0"/>
              </a:rPr>
              <a:t>all companies that </a:t>
            </a:r>
            <a:r>
              <a:rPr lang="en-CA" sz="1600" b="1" i="0" dirty="0">
                <a:solidFill>
                  <a:schemeClr val="accent2"/>
                </a:solidFill>
                <a:effectLst/>
                <a:latin typeface="Source Sans Pro" panose="020B0503030403020204" pitchFamily="34" charset="0"/>
              </a:rPr>
              <a:t>process, transmit, or store credit card information encrypt that data. </a:t>
            </a:r>
            <a:endParaRPr lang="en-CA" sz="1600" b="1" i="0" dirty="0">
              <a:solidFill>
                <a:schemeClr val="accent2"/>
              </a:solidFill>
              <a:effectLst/>
              <a:latin typeface="OpenSans"/>
            </a:endParaRPr>
          </a:p>
        </p:txBody>
      </p:sp>
      <p:pic>
        <p:nvPicPr>
          <p:cNvPr id="4" name="Picture 3">
            <a:extLst>
              <a:ext uri="{FF2B5EF4-FFF2-40B4-BE49-F238E27FC236}">
                <a16:creationId xmlns:a16="http://schemas.microsoft.com/office/drawing/2014/main" id="{F4855908-9D33-C735-5A97-1EE037072C9A}"/>
              </a:ext>
            </a:extLst>
          </p:cNvPr>
          <p:cNvPicPr>
            <a:picLocks noChangeAspect="1"/>
          </p:cNvPicPr>
          <p:nvPr/>
        </p:nvPicPr>
        <p:blipFill>
          <a:blip r:embed="rId2"/>
          <a:stretch>
            <a:fillRect/>
          </a:stretch>
        </p:blipFill>
        <p:spPr>
          <a:xfrm>
            <a:off x="140462" y="175504"/>
            <a:ext cx="4033078" cy="2726192"/>
          </a:xfrm>
          <a:prstGeom prst="rect">
            <a:avLst/>
          </a:prstGeom>
        </p:spPr>
      </p:pic>
      <p:sp>
        <p:nvSpPr>
          <p:cNvPr id="6" name="TextBox 5">
            <a:extLst>
              <a:ext uri="{FF2B5EF4-FFF2-40B4-BE49-F238E27FC236}">
                <a16:creationId xmlns:a16="http://schemas.microsoft.com/office/drawing/2014/main" id="{3443AD1D-C3ED-3D30-03DD-5CCE36874912}"/>
              </a:ext>
            </a:extLst>
          </p:cNvPr>
          <p:cNvSpPr txBox="1"/>
          <p:nvPr/>
        </p:nvSpPr>
        <p:spPr>
          <a:xfrm>
            <a:off x="0" y="3578764"/>
            <a:ext cx="6671612"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“At rest data” refers to your data when it is </a:t>
            </a:r>
            <a:r>
              <a:rPr lang="en-CA" sz="1400" b="1" i="0" dirty="0">
                <a:solidFill>
                  <a:srgbClr val="1F1F1F"/>
                </a:solidFill>
                <a:effectLst/>
                <a:latin typeface="Source Sans Pro" panose="020B0503030403020204" pitchFamily="34" charset="0"/>
              </a:rPr>
              <a:t>stored, or at rest, </a:t>
            </a:r>
            <a:r>
              <a:rPr lang="en-CA" sz="1400" b="0" i="0" dirty="0">
                <a:solidFill>
                  <a:srgbClr val="1F1F1F"/>
                </a:solidFill>
                <a:effectLst/>
                <a:latin typeface="Source Sans Pro" panose="020B0503030403020204" pitchFamily="34" charset="0"/>
              </a:rPr>
              <a:t>in your RDBMS.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is important to </a:t>
            </a:r>
            <a:r>
              <a:rPr lang="en-CA" sz="1400" b="1" i="0" dirty="0">
                <a:solidFill>
                  <a:srgbClr val="1F1F1F"/>
                </a:solidFill>
                <a:effectLst/>
                <a:latin typeface="Source Sans Pro" panose="020B0503030403020204" pitchFamily="34" charset="0"/>
              </a:rPr>
              <a:t>encrypt data </a:t>
            </a:r>
            <a:r>
              <a:rPr lang="en-CA" sz="1400" b="0" i="0" dirty="0">
                <a:solidFill>
                  <a:srgbClr val="1F1F1F"/>
                </a:solidFill>
                <a:effectLst/>
                <a:latin typeface="Source Sans Pro" panose="020B0503030403020204" pitchFamily="34" charset="0"/>
              </a:rPr>
              <a:t>at rest to ensure </a:t>
            </a:r>
            <a:r>
              <a:rPr lang="en-CA" sz="1400" b="1" i="0" dirty="0">
                <a:solidFill>
                  <a:srgbClr val="1F1F1F"/>
                </a:solidFill>
                <a:effectLst/>
                <a:latin typeface="Source Sans Pro" panose="020B0503030403020204" pitchFamily="34" charset="0"/>
              </a:rPr>
              <a:t>that malicious users </a:t>
            </a:r>
            <a:r>
              <a:rPr lang="en-CA" sz="1400" b="0" i="0" u="sng" dirty="0">
                <a:solidFill>
                  <a:srgbClr val="1F1F1F"/>
                </a:solidFill>
                <a:effectLst/>
                <a:latin typeface="Source Sans Pro" panose="020B0503030403020204" pitchFamily="34" charset="0"/>
              </a:rPr>
              <a:t>cannot directly access the data files</a:t>
            </a:r>
            <a:r>
              <a:rPr lang="en-CA" sz="1400" b="0" i="0" dirty="0">
                <a:solidFill>
                  <a:srgbClr val="1F1F1F"/>
                </a:solidFill>
                <a:effectLst/>
                <a:latin typeface="Source Sans Pro" panose="020B0503030403020204" pitchFamily="34" charset="0"/>
              </a:rPr>
              <a:t>, bypassing your database security measures.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u="sng" dirty="0">
                <a:solidFill>
                  <a:srgbClr val="1F1F1F"/>
                </a:solidFill>
                <a:effectLst/>
                <a:latin typeface="Source Sans Pro" panose="020B0503030403020204" pitchFamily="34" charset="0"/>
              </a:rPr>
              <a:t>Some RDBMSs provide database-level encryption for the </a:t>
            </a:r>
            <a:r>
              <a:rPr lang="en-CA" sz="1400" b="1" i="0" u="sng" dirty="0">
                <a:solidFill>
                  <a:srgbClr val="1F1F1F"/>
                </a:solidFill>
                <a:effectLst/>
                <a:latin typeface="Source Sans Pro" panose="020B0503030403020204" pitchFamily="34" charset="0"/>
              </a:rPr>
              <a:t>entire database</a:t>
            </a:r>
            <a:r>
              <a:rPr lang="en-CA" sz="1400" b="0" i="0" dirty="0">
                <a:solidFill>
                  <a:srgbClr val="1F1F1F"/>
                </a:solidFill>
                <a:effectLst/>
                <a:latin typeface="Source Sans Pro" panose="020B0503030403020204" pitchFamily="34" charset="0"/>
              </a:rPr>
              <a:t>. This is often termed </a:t>
            </a:r>
            <a:r>
              <a:rPr lang="en-CA" sz="1400" b="1" i="0" dirty="0">
                <a:solidFill>
                  <a:schemeClr val="accent2"/>
                </a:solidFill>
                <a:effectLst/>
                <a:latin typeface="Source Sans Pro" panose="020B0503030403020204" pitchFamily="34" charset="0"/>
              </a:rPr>
              <a:t>transparent data encryption, or TDE. </a:t>
            </a:r>
            <a:endParaRPr lang="en-CA" sz="1400" b="1" dirty="0">
              <a:solidFill>
                <a:schemeClr val="accent2"/>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 provide table or </a:t>
            </a:r>
            <a:r>
              <a:rPr lang="en-CA" sz="1400" b="1" i="0" dirty="0">
                <a:effectLst/>
                <a:latin typeface="Source Sans Pro" panose="020B0503030403020204" pitchFamily="34" charset="0"/>
              </a:rPr>
              <a:t>tablespace encryption </a:t>
            </a:r>
            <a:r>
              <a:rPr lang="en-CA" sz="1400" b="0" i="0" dirty="0">
                <a:solidFill>
                  <a:srgbClr val="1F1F1F"/>
                </a:solidFill>
                <a:effectLst/>
                <a:latin typeface="Source Sans Pro" panose="020B0503030403020204" pitchFamily="34" charset="0"/>
              </a:rPr>
              <a:t>for </a:t>
            </a:r>
            <a:r>
              <a:rPr lang="en-CA" sz="1400" b="1" i="0" dirty="0">
                <a:solidFill>
                  <a:srgbClr val="1F1F1F"/>
                </a:solidFill>
                <a:effectLst/>
                <a:latin typeface="Source Sans Pro" panose="020B0503030403020204" pitchFamily="34" charset="0"/>
              </a:rPr>
              <a:t>individual tables</a:t>
            </a:r>
            <a:r>
              <a:rPr lang="en-CA" sz="1400" b="0" i="0" dirty="0">
                <a:solidFill>
                  <a:srgbClr val="1F1F1F"/>
                </a:solidFill>
                <a:effectLst/>
                <a:latin typeface="Source Sans Pro" panose="020B0503030403020204" pitchFamily="34" charset="0"/>
              </a:rPr>
              <a:t>. And some provide </a:t>
            </a:r>
            <a:r>
              <a:rPr lang="en-CA" sz="1400" b="1" i="0" dirty="0">
                <a:solidFill>
                  <a:srgbClr val="1F1F1F"/>
                </a:solidFill>
                <a:effectLst/>
                <a:latin typeface="Source Sans Pro" panose="020B0503030403020204" pitchFamily="34" charset="0"/>
              </a:rPr>
              <a:t>column level for maximum granularity and flexibility.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Do note though, that the flexibility that </a:t>
            </a:r>
            <a:r>
              <a:rPr lang="en-CA" sz="1400" b="1" i="0" dirty="0">
                <a:solidFill>
                  <a:srgbClr val="1F1F1F"/>
                </a:solidFill>
                <a:effectLst/>
                <a:latin typeface="Source Sans Pro" panose="020B0503030403020204" pitchFamily="34" charset="0"/>
              </a:rPr>
              <a:t>column level </a:t>
            </a:r>
            <a:r>
              <a:rPr lang="en-CA" sz="1400" b="0" i="0" dirty="0">
                <a:solidFill>
                  <a:srgbClr val="1F1F1F"/>
                </a:solidFill>
                <a:effectLst/>
                <a:latin typeface="Source Sans Pro" panose="020B0503030403020204" pitchFamily="34" charset="0"/>
              </a:rPr>
              <a:t>encryption provides is counteracted by </a:t>
            </a:r>
            <a:r>
              <a:rPr lang="en-CA" sz="1400" b="1" i="0" dirty="0">
                <a:solidFill>
                  <a:srgbClr val="1F1F1F"/>
                </a:solidFill>
                <a:effectLst/>
                <a:latin typeface="Source Sans Pro" panose="020B0503030403020204" pitchFamily="34" charset="0"/>
              </a:rPr>
              <a:t>performance degradation </a:t>
            </a:r>
            <a:r>
              <a:rPr lang="en-CA" sz="1400" b="0" i="0" dirty="0">
                <a:solidFill>
                  <a:srgbClr val="1F1F1F"/>
                </a:solidFill>
                <a:effectLst/>
                <a:latin typeface="Source Sans Pro" panose="020B0503030403020204" pitchFamily="34" charset="0"/>
              </a:rPr>
              <a:t>and complexity of set up. </a:t>
            </a:r>
            <a:endParaRPr lang="en-CA" sz="1400" b="0" i="0" dirty="0">
              <a:solidFill>
                <a:srgbClr val="333333"/>
              </a:solidFill>
              <a:effectLst/>
              <a:latin typeface="OpenSans"/>
            </a:endParaRPr>
          </a:p>
          <a:p>
            <a:pPr algn="l">
              <a:lnSpc>
                <a:spcPct val="150000"/>
              </a:lnSpc>
            </a:pP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63393431-D000-9E0D-24D8-E3E4776EC240}"/>
              </a:ext>
            </a:extLst>
          </p:cNvPr>
          <p:cNvPicPr>
            <a:picLocks noChangeAspect="1"/>
          </p:cNvPicPr>
          <p:nvPr/>
        </p:nvPicPr>
        <p:blipFill>
          <a:blip r:embed="rId3"/>
          <a:stretch>
            <a:fillRect/>
          </a:stretch>
        </p:blipFill>
        <p:spPr>
          <a:xfrm>
            <a:off x="6556042" y="3611279"/>
            <a:ext cx="5379925" cy="3071217"/>
          </a:xfrm>
          <a:prstGeom prst="rect">
            <a:avLst/>
          </a:prstGeom>
        </p:spPr>
      </p:pic>
    </p:spTree>
    <p:extLst>
      <p:ext uri="{BB962C8B-B14F-4D97-AF65-F5344CB8AC3E}">
        <p14:creationId xmlns:p14="http://schemas.microsoft.com/office/powerpoint/2010/main" val="3770836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F1E0F2-06E4-1326-4CE2-985CB97AF349}"/>
              </a:ext>
            </a:extLst>
          </p:cNvPr>
          <p:cNvPicPr>
            <a:picLocks noChangeAspect="1"/>
          </p:cNvPicPr>
          <p:nvPr/>
        </p:nvPicPr>
        <p:blipFill>
          <a:blip r:embed="rId2"/>
          <a:stretch>
            <a:fillRect/>
          </a:stretch>
        </p:blipFill>
        <p:spPr>
          <a:xfrm>
            <a:off x="-1" y="198882"/>
            <a:ext cx="5985025" cy="2532126"/>
          </a:xfrm>
          <a:prstGeom prst="rect">
            <a:avLst/>
          </a:prstGeom>
        </p:spPr>
      </p:pic>
      <p:sp>
        <p:nvSpPr>
          <p:cNvPr id="5" name="TextBox 4">
            <a:extLst>
              <a:ext uri="{FF2B5EF4-FFF2-40B4-BE49-F238E27FC236}">
                <a16:creationId xmlns:a16="http://schemas.microsoft.com/office/drawing/2014/main" id="{3C2A73C9-598F-6DCC-7F5E-18DB9A6D630C}"/>
              </a:ext>
            </a:extLst>
          </p:cNvPr>
          <p:cNvSpPr txBox="1"/>
          <p:nvPr/>
        </p:nvSpPr>
        <p:spPr>
          <a:xfrm>
            <a:off x="6096000" y="409093"/>
            <a:ext cx="6096000" cy="21266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a:t>
            </a:r>
            <a:r>
              <a:rPr lang="en-CA" b="1" i="0" dirty="0">
                <a:solidFill>
                  <a:srgbClr val="1F1F1F"/>
                </a:solidFill>
                <a:effectLst/>
                <a:latin typeface="Source Sans Pro" panose="020B0503030403020204" pitchFamily="34" charset="0"/>
              </a:rPr>
              <a:t>encrypt data </a:t>
            </a:r>
            <a:r>
              <a:rPr lang="en-CA" b="0" i="0" dirty="0">
                <a:solidFill>
                  <a:srgbClr val="1F1F1F"/>
                </a:solidFill>
                <a:effectLst/>
                <a:latin typeface="Source Sans Pro" panose="020B0503030403020204" pitchFamily="34" charset="0"/>
              </a:rPr>
              <a:t>by using </a:t>
            </a:r>
            <a:r>
              <a:rPr lang="en-CA" b="1" i="0" dirty="0">
                <a:solidFill>
                  <a:srgbClr val="1F1F1F"/>
                </a:solidFill>
                <a:effectLst/>
                <a:latin typeface="Source Sans Pro" panose="020B0503030403020204" pitchFamily="34" charset="0"/>
              </a:rPr>
              <a:t>an algorithm </a:t>
            </a:r>
            <a:r>
              <a:rPr lang="en-CA" b="0" i="0" dirty="0">
                <a:solidFill>
                  <a:srgbClr val="1F1F1F"/>
                </a:solidFill>
                <a:effectLst/>
                <a:latin typeface="Source Sans Pro" panose="020B0503030403020204" pitchFamily="34" charset="0"/>
              </a:rPr>
              <a:t>to change the data into an </a:t>
            </a:r>
            <a:r>
              <a:rPr lang="en-CA" b="1" i="0" dirty="0">
                <a:solidFill>
                  <a:srgbClr val="1F1F1F"/>
                </a:solidFill>
                <a:effectLst/>
                <a:latin typeface="Source Sans Pro" panose="020B0503030403020204" pitchFamily="34" charset="0"/>
              </a:rPr>
              <a:t>unreadable string</a:t>
            </a:r>
            <a:r>
              <a:rPr lang="en-CA" b="0" i="0" dirty="0">
                <a:solidFill>
                  <a:srgbClr val="1F1F1F"/>
                </a:solidFill>
                <a:effectLst/>
                <a:latin typeface="Source Sans Pro" panose="020B0503030403020204" pitchFamily="34" charset="0"/>
              </a:rPr>
              <a:t>, commonly known as </a:t>
            </a:r>
            <a:r>
              <a:rPr lang="en-CA" b="0" i="0" dirty="0">
                <a:solidFill>
                  <a:schemeClr val="accent2"/>
                </a:solidFill>
                <a:effectLst/>
                <a:latin typeface="Source Sans Pro" panose="020B0503030403020204" pitchFamily="34" charset="0"/>
              </a:rPr>
              <a:t>ciphertext. </a:t>
            </a:r>
            <a:endParaRPr lang="en-CA" dirty="0">
              <a:solidFill>
                <a:schemeClr val="accent2"/>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These algorithms use a key to ensure that anyone trying to </a:t>
            </a:r>
            <a:r>
              <a:rPr lang="en-CA" b="1" i="0" dirty="0">
                <a:solidFill>
                  <a:srgbClr val="1F1F1F"/>
                </a:solidFill>
                <a:effectLst/>
                <a:latin typeface="Source Sans Pro" panose="020B0503030403020204" pitchFamily="34" charset="0"/>
              </a:rPr>
              <a:t>decipher </a:t>
            </a:r>
            <a:r>
              <a:rPr lang="en-CA" b="0" i="0" dirty="0">
                <a:solidFill>
                  <a:srgbClr val="1F1F1F"/>
                </a:solidFill>
                <a:effectLst/>
                <a:latin typeface="Source Sans Pro" panose="020B0503030403020204" pitchFamily="34" charset="0"/>
              </a:rPr>
              <a:t>the text </a:t>
            </a:r>
            <a:r>
              <a:rPr lang="en-CA" b="1" i="0" dirty="0">
                <a:solidFill>
                  <a:srgbClr val="1F1F1F"/>
                </a:solidFill>
                <a:effectLst/>
                <a:latin typeface="Source Sans Pro" panose="020B0503030403020204" pitchFamily="34" charset="0"/>
              </a:rPr>
              <a:t>cannot do so without the key</a:t>
            </a:r>
            <a:r>
              <a:rPr lang="en-CA" b="0" i="0" dirty="0">
                <a:solidFill>
                  <a:srgbClr val="1F1F1F"/>
                </a:solidFill>
                <a:effectLst/>
                <a:latin typeface="Source Sans Pro" panose="020B0503030403020204" pitchFamily="34" charset="0"/>
              </a:rPr>
              <a:t>.</a:t>
            </a:r>
            <a:endParaRPr lang="en-CA" b="0" i="0" dirty="0">
              <a:solidFill>
                <a:srgbClr val="333333"/>
              </a:solidFill>
              <a:effectLst/>
              <a:latin typeface="OpenSans"/>
            </a:endParaRPr>
          </a:p>
        </p:txBody>
      </p:sp>
      <p:pic>
        <p:nvPicPr>
          <p:cNvPr id="6" name="Picture 5">
            <a:extLst>
              <a:ext uri="{FF2B5EF4-FFF2-40B4-BE49-F238E27FC236}">
                <a16:creationId xmlns:a16="http://schemas.microsoft.com/office/drawing/2014/main" id="{9873AFEE-50B1-A5FE-2B32-00842186A7E8}"/>
              </a:ext>
            </a:extLst>
          </p:cNvPr>
          <p:cNvPicPr>
            <a:picLocks noChangeAspect="1"/>
          </p:cNvPicPr>
          <p:nvPr/>
        </p:nvPicPr>
        <p:blipFill>
          <a:blip r:embed="rId3"/>
          <a:stretch>
            <a:fillRect/>
          </a:stretch>
        </p:blipFill>
        <p:spPr>
          <a:xfrm>
            <a:off x="149352" y="3259843"/>
            <a:ext cx="5702808" cy="3006184"/>
          </a:xfrm>
          <a:prstGeom prst="rect">
            <a:avLst/>
          </a:prstGeom>
        </p:spPr>
      </p:pic>
      <p:sp>
        <p:nvSpPr>
          <p:cNvPr id="8" name="TextBox 7">
            <a:extLst>
              <a:ext uri="{FF2B5EF4-FFF2-40B4-BE49-F238E27FC236}">
                <a16:creationId xmlns:a16="http://schemas.microsoft.com/office/drawing/2014/main" id="{FC0ADE43-2C2E-9F34-5CEC-1D02FE1B6AC2}"/>
              </a:ext>
            </a:extLst>
          </p:cNvPr>
          <p:cNvSpPr txBox="1"/>
          <p:nvPr/>
        </p:nvSpPr>
        <p:spPr>
          <a:xfrm>
            <a:off x="5985024" y="2965799"/>
            <a:ext cx="6114288" cy="341632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The simplest form of encryption is symmetric encryption, where the </a:t>
            </a:r>
            <a:r>
              <a:rPr lang="en-CA" b="1" i="0" dirty="0">
                <a:solidFill>
                  <a:srgbClr val="1F1F1F"/>
                </a:solidFill>
                <a:effectLst/>
                <a:latin typeface="Source Sans Pro" panose="020B0503030403020204" pitchFamily="34" charset="0"/>
              </a:rPr>
              <a:t>same key is used to encrypt and decrypt </a:t>
            </a:r>
            <a:r>
              <a:rPr lang="en-CA" b="0" i="0" dirty="0">
                <a:solidFill>
                  <a:srgbClr val="1F1F1F"/>
                </a:solidFill>
                <a:effectLst/>
                <a:latin typeface="Source Sans Pro" panose="020B0503030403020204" pitchFamily="34" charset="0"/>
              </a:rPr>
              <a:t>the data. </a:t>
            </a:r>
            <a:endParaRPr lang="en-CA"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Mechanisms such as data encryption standard, </a:t>
            </a:r>
            <a:r>
              <a:rPr lang="en-CA" b="0" i="0" dirty="0">
                <a:solidFill>
                  <a:schemeClr val="accent2"/>
                </a:solidFill>
                <a:effectLst/>
                <a:latin typeface="Source Sans Pro" panose="020B0503030403020204" pitchFamily="34" charset="0"/>
              </a:rPr>
              <a:t>or </a:t>
            </a:r>
            <a:r>
              <a:rPr lang="en-CA" b="1" i="0" dirty="0">
                <a:solidFill>
                  <a:schemeClr val="accent2"/>
                </a:solidFill>
                <a:effectLst/>
                <a:latin typeface="Source Sans Pro" panose="020B0503030403020204" pitchFamily="34" charset="0"/>
              </a:rPr>
              <a:t>DES</a:t>
            </a:r>
            <a:r>
              <a:rPr lang="en-CA" b="0" i="0" dirty="0">
                <a:solidFill>
                  <a:srgbClr val="1F1F1F"/>
                </a:solidFill>
                <a:effectLst/>
                <a:latin typeface="Source Sans Pro" panose="020B0503030403020204" pitchFamily="34" charset="0"/>
              </a:rPr>
              <a:t>, and advanced encryption standard, or </a:t>
            </a:r>
            <a:r>
              <a:rPr lang="en-CA" b="1" i="0" dirty="0">
                <a:solidFill>
                  <a:schemeClr val="accent2"/>
                </a:solidFill>
                <a:effectLst/>
                <a:latin typeface="Source Sans Pro" panose="020B0503030403020204" pitchFamily="34" charset="0"/>
              </a:rPr>
              <a:t>AES</a:t>
            </a:r>
            <a:r>
              <a:rPr lang="en-CA" b="1" i="0" dirty="0">
                <a:solidFill>
                  <a:srgbClr val="1F1F1F"/>
                </a:solidFill>
                <a:effectLst/>
                <a:latin typeface="Source Sans Pro" panose="020B0503030403020204" pitchFamily="34" charset="0"/>
              </a:rPr>
              <a:t>, use symmetric keys. </a:t>
            </a:r>
            <a:endParaRPr lang="en-CA" b="1"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When using only </a:t>
            </a:r>
            <a:r>
              <a:rPr lang="en-CA" b="1" i="0" dirty="0">
                <a:solidFill>
                  <a:srgbClr val="1F1F1F"/>
                </a:solidFill>
                <a:effectLst/>
                <a:latin typeface="Source Sans Pro" panose="020B0503030403020204" pitchFamily="34" charset="0"/>
              </a:rPr>
              <a:t>one key</a:t>
            </a:r>
            <a:r>
              <a:rPr lang="en-CA" b="0" i="0" dirty="0">
                <a:solidFill>
                  <a:srgbClr val="1F1F1F"/>
                </a:solidFill>
                <a:effectLst/>
                <a:latin typeface="Source Sans Pro" panose="020B0503030403020204" pitchFamily="34" charset="0"/>
              </a:rPr>
              <a:t>, it must be </a:t>
            </a:r>
            <a:r>
              <a:rPr lang="en-CA" b="1" i="0" dirty="0">
                <a:solidFill>
                  <a:srgbClr val="1F1F1F"/>
                </a:solidFill>
                <a:effectLst/>
                <a:latin typeface="Source Sans Pro" panose="020B0503030403020204" pitchFamily="34" charset="0"/>
              </a:rPr>
              <a:t>shared between all parties wanting to access </a:t>
            </a:r>
            <a:r>
              <a:rPr lang="en-CA" b="0" i="0" dirty="0">
                <a:solidFill>
                  <a:srgbClr val="1F1F1F"/>
                </a:solidFill>
                <a:effectLst/>
                <a:latin typeface="Source Sans Pro" panose="020B0503030403020204" pitchFamily="34" charset="0"/>
              </a:rPr>
              <a:t>that data so that they can </a:t>
            </a:r>
            <a:r>
              <a:rPr lang="en-CA" b="1" i="0" dirty="0">
                <a:solidFill>
                  <a:srgbClr val="1F1F1F"/>
                </a:solidFill>
                <a:effectLst/>
                <a:latin typeface="Source Sans Pro" panose="020B0503030403020204" pitchFamily="34" charset="0"/>
              </a:rPr>
              <a:t>all decrypt it. </a:t>
            </a:r>
            <a:endParaRPr lang="en-CA" b="1"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Sharing a key increases the likelihood of it being compromised and if the key to the encryption is compromised, your data is effectively compromised.</a:t>
            </a:r>
            <a:endParaRPr lang="en-CA" b="0" i="0" dirty="0">
              <a:solidFill>
                <a:srgbClr val="333333"/>
              </a:solidFill>
              <a:effectLst/>
              <a:latin typeface="OpenSans"/>
            </a:endParaRPr>
          </a:p>
        </p:txBody>
      </p:sp>
    </p:spTree>
    <p:extLst>
      <p:ext uri="{BB962C8B-B14F-4D97-AF65-F5344CB8AC3E}">
        <p14:creationId xmlns:p14="http://schemas.microsoft.com/office/powerpoint/2010/main" val="3265846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F2FBCB-0584-ABE5-B02F-B2FBB77ADDA4}"/>
              </a:ext>
            </a:extLst>
          </p:cNvPr>
          <p:cNvSpPr txBox="1"/>
          <p:nvPr/>
        </p:nvSpPr>
        <p:spPr>
          <a:xfrm>
            <a:off x="5839968" y="195501"/>
            <a:ext cx="6096000" cy="374730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some databases use asymmetric encryption, also </a:t>
            </a:r>
            <a:r>
              <a:rPr lang="en-CA" sz="1600" b="1" i="0" dirty="0">
                <a:solidFill>
                  <a:srgbClr val="1F1F1F"/>
                </a:solidFill>
                <a:effectLst/>
                <a:latin typeface="Source Sans Pro" panose="020B0503030403020204" pitchFamily="34" charset="0"/>
              </a:rPr>
              <a:t>known as public key encryption. </a:t>
            </a:r>
            <a:endParaRPr lang="en-CA" sz="1600" b="1"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This uses </a:t>
            </a:r>
            <a:r>
              <a:rPr lang="en-CA" sz="1600" b="0" i="0" dirty="0">
                <a:solidFill>
                  <a:schemeClr val="accent2"/>
                </a:solidFill>
                <a:effectLst/>
                <a:latin typeface="Source Sans Pro" panose="020B0503030403020204" pitchFamily="34" charset="0"/>
              </a:rPr>
              <a:t>two keys</a:t>
            </a:r>
            <a:r>
              <a:rPr lang="en-CA" sz="1600" b="0" i="0" dirty="0">
                <a:solidFill>
                  <a:srgbClr val="1F1F1F"/>
                </a:solidFill>
                <a:effectLst/>
                <a:latin typeface="Source Sans Pro" panose="020B0503030403020204" pitchFamily="34" charset="0"/>
              </a:rPr>
              <a:t>: a public </a:t>
            </a:r>
            <a:r>
              <a:rPr lang="en-CA" sz="1600" b="1" i="0" dirty="0">
                <a:solidFill>
                  <a:srgbClr val="1F1F1F"/>
                </a:solidFill>
                <a:effectLst/>
                <a:latin typeface="Source Sans Pro" panose="020B0503030403020204" pitchFamily="34" charset="0"/>
              </a:rPr>
              <a:t>key and a private key</a:t>
            </a:r>
            <a:r>
              <a:rPr lang="en-CA" sz="1600" b="0" i="0" dirty="0">
                <a:solidFill>
                  <a:srgbClr val="1F1F1F"/>
                </a:solidFill>
                <a:effectLst/>
                <a:latin typeface="Source Sans Pro" panose="020B0503030403020204" pitchFamily="34" charset="0"/>
              </a:rPr>
              <a:t>, known as a </a:t>
            </a:r>
            <a:r>
              <a:rPr lang="en-CA" sz="1600" b="1" i="0" dirty="0">
                <a:solidFill>
                  <a:srgbClr val="1F1F1F"/>
                </a:solidFill>
                <a:effectLst/>
                <a:latin typeface="Source Sans Pro" panose="020B0503030403020204" pitchFamily="34" charset="0"/>
              </a:rPr>
              <a:t>key pair. </a:t>
            </a:r>
            <a:endParaRPr lang="en-CA" sz="1600" b="1"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a:t>
            </a:r>
            <a:r>
              <a:rPr lang="en-CA" sz="1600" b="0" i="0" dirty="0">
                <a:solidFill>
                  <a:schemeClr val="accent2"/>
                </a:solidFill>
                <a:effectLst/>
                <a:latin typeface="Source Sans Pro" panose="020B0503030403020204" pitchFamily="34" charset="0"/>
              </a:rPr>
              <a:t>encrypt the data with the public key </a:t>
            </a:r>
            <a:r>
              <a:rPr lang="en-CA" sz="1600" b="0" i="0" dirty="0">
                <a:solidFill>
                  <a:srgbClr val="1F1F1F"/>
                </a:solidFill>
                <a:effectLst/>
                <a:latin typeface="Source Sans Pro" panose="020B0503030403020204" pitchFamily="34" charset="0"/>
              </a:rPr>
              <a:t>and valid users have a </a:t>
            </a:r>
            <a:r>
              <a:rPr lang="en-CA" sz="1600" b="1" i="0" dirty="0">
                <a:solidFill>
                  <a:srgbClr val="1F1F1F"/>
                </a:solidFill>
                <a:effectLst/>
                <a:latin typeface="Source Sans Pro" panose="020B0503030403020204" pitchFamily="34" charset="0"/>
              </a:rPr>
              <a:t>unique matching private key to decrypt it</a:t>
            </a:r>
            <a:r>
              <a:rPr lang="en-CA" sz="1600" b="0" i="0" dirty="0">
                <a:solidFill>
                  <a:srgbClr val="1F1F1F"/>
                </a:solidFill>
                <a:effectLst/>
                <a:latin typeface="Source Sans Pro" panose="020B0503030403020204" pitchFamily="34" charset="0"/>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Rivest-Shamir-Adleman (</a:t>
            </a:r>
            <a:r>
              <a:rPr lang="en-CA" sz="1600" b="1" i="0" dirty="0">
                <a:solidFill>
                  <a:srgbClr val="1F1F1F"/>
                </a:solidFill>
                <a:effectLst/>
                <a:latin typeface="Source Sans Pro" panose="020B0503030403020204" pitchFamily="34" charset="0"/>
              </a:rPr>
              <a:t>RSA</a:t>
            </a:r>
            <a:r>
              <a:rPr lang="en-CA" sz="1600" b="0" i="0" dirty="0">
                <a:solidFill>
                  <a:srgbClr val="1F1F1F"/>
                </a:solidFill>
                <a:effectLst/>
                <a:latin typeface="Source Sans Pro" panose="020B0503030403020204" pitchFamily="34" charset="0"/>
              </a:rPr>
              <a:t>) and elliptic curve cryptography (</a:t>
            </a:r>
            <a:r>
              <a:rPr lang="en-CA" sz="1600" b="1" i="0" dirty="0">
                <a:solidFill>
                  <a:srgbClr val="1F1F1F"/>
                </a:solidFill>
                <a:effectLst/>
                <a:latin typeface="Source Sans Pro" panose="020B0503030403020204" pitchFamily="34" charset="0"/>
              </a:rPr>
              <a:t>ECC</a:t>
            </a:r>
            <a:r>
              <a:rPr lang="en-CA" sz="1600" b="0" i="0" dirty="0">
                <a:solidFill>
                  <a:srgbClr val="1F1F1F"/>
                </a:solidFill>
                <a:effectLst/>
                <a:latin typeface="Source Sans Pro" panose="020B0503030403020204" pitchFamily="34" charset="0"/>
              </a:rPr>
              <a:t>) are </a:t>
            </a:r>
            <a:r>
              <a:rPr lang="en-CA" sz="1600" b="1" i="0" dirty="0">
                <a:solidFill>
                  <a:srgbClr val="1F1F1F"/>
                </a:solidFill>
                <a:effectLst/>
                <a:latin typeface="Source Sans Pro" panose="020B0503030403020204" pitchFamily="34" charset="0"/>
              </a:rPr>
              <a:t>both examples </a:t>
            </a:r>
            <a:r>
              <a:rPr lang="en-CA" sz="1600" b="0" i="0" dirty="0">
                <a:solidFill>
                  <a:srgbClr val="1F1F1F"/>
                </a:solidFill>
                <a:effectLst/>
                <a:latin typeface="Source Sans Pro" panose="020B0503030403020204" pitchFamily="34" charset="0"/>
              </a:rPr>
              <a:t>of asymmetric encryption.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Because asymmetric encryption involves the use of multiple private keys, it is essential that those keys are held securely.</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E7AD8F30-1BCE-0743-873F-089185E11864}"/>
              </a:ext>
            </a:extLst>
          </p:cNvPr>
          <p:cNvPicPr>
            <a:picLocks noChangeAspect="1"/>
          </p:cNvPicPr>
          <p:nvPr/>
        </p:nvPicPr>
        <p:blipFill>
          <a:blip r:embed="rId2"/>
          <a:stretch>
            <a:fillRect/>
          </a:stretch>
        </p:blipFill>
        <p:spPr>
          <a:xfrm>
            <a:off x="0" y="530566"/>
            <a:ext cx="5850879" cy="3023187"/>
          </a:xfrm>
          <a:prstGeom prst="rect">
            <a:avLst/>
          </a:prstGeom>
        </p:spPr>
      </p:pic>
      <p:pic>
        <p:nvPicPr>
          <p:cNvPr id="5" name="Picture 4">
            <a:extLst>
              <a:ext uri="{FF2B5EF4-FFF2-40B4-BE49-F238E27FC236}">
                <a16:creationId xmlns:a16="http://schemas.microsoft.com/office/drawing/2014/main" id="{B4C4E766-EA2E-C6B4-71EE-DC93B1D90E45}"/>
              </a:ext>
            </a:extLst>
          </p:cNvPr>
          <p:cNvPicPr>
            <a:picLocks noChangeAspect="1"/>
          </p:cNvPicPr>
          <p:nvPr/>
        </p:nvPicPr>
        <p:blipFill>
          <a:blip r:embed="rId3"/>
          <a:stretch>
            <a:fillRect/>
          </a:stretch>
        </p:blipFill>
        <p:spPr>
          <a:xfrm>
            <a:off x="95504" y="4130334"/>
            <a:ext cx="4368800" cy="2197100"/>
          </a:xfrm>
          <a:prstGeom prst="rect">
            <a:avLst/>
          </a:prstGeom>
        </p:spPr>
      </p:pic>
      <p:sp>
        <p:nvSpPr>
          <p:cNvPr id="7" name="TextBox 6">
            <a:extLst>
              <a:ext uri="{FF2B5EF4-FFF2-40B4-BE49-F238E27FC236}">
                <a16:creationId xmlns:a16="http://schemas.microsoft.com/office/drawing/2014/main" id="{854E9D64-F452-3C18-749F-07DF6B6F0FC8}"/>
              </a:ext>
            </a:extLst>
          </p:cNvPr>
          <p:cNvSpPr txBox="1"/>
          <p:nvPr/>
        </p:nvSpPr>
        <p:spPr>
          <a:xfrm>
            <a:off x="4376928" y="4018377"/>
            <a:ext cx="7719568"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Most modern databases take care of the complexity of encryption and key management for you.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Many of them support </a:t>
            </a:r>
            <a:r>
              <a:rPr lang="en-CA" sz="1400" b="1" i="0" dirty="0">
                <a:solidFill>
                  <a:srgbClr val="1F1F1F"/>
                </a:solidFill>
                <a:effectLst/>
                <a:latin typeface="Source Sans Pro" panose="020B0503030403020204" pitchFamily="34" charset="0"/>
              </a:rPr>
              <a:t>transparent data encryption, or TDE</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“transparent” part of its name alludes to the fact that the </a:t>
            </a:r>
            <a:r>
              <a:rPr lang="en-CA" sz="1400" b="1" i="0" dirty="0">
                <a:solidFill>
                  <a:srgbClr val="1F1F1F"/>
                </a:solidFill>
                <a:effectLst/>
                <a:latin typeface="Source Sans Pro" panose="020B0503030403020204" pitchFamily="34" charset="0"/>
              </a:rPr>
              <a:t>encryption and decryption is not visible to your users.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a:t>
            </a:r>
            <a:r>
              <a:rPr lang="en-CA" sz="1400" b="0" i="0" u="sng" dirty="0">
                <a:solidFill>
                  <a:srgbClr val="1F1F1F"/>
                </a:solidFill>
                <a:effectLst/>
                <a:latin typeface="Source Sans Pro" panose="020B0503030403020204" pitchFamily="34" charset="0"/>
              </a:rPr>
              <a:t>database engine encrypts the data before storing it and then decrypts it when an authorized user or application requests information. </a:t>
            </a:r>
            <a:endParaRPr lang="en-CA" sz="1400"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Because the database engine is performing the encryption tasks, it also encrypts your database backups too.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165672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70AAD-B1F4-3AAB-A8A5-0581E46BE205}"/>
              </a:ext>
            </a:extLst>
          </p:cNvPr>
          <p:cNvPicPr>
            <a:picLocks noChangeAspect="1"/>
          </p:cNvPicPr>
          <p:nvPr/>
        </p:nvPicPr>
        <p:blipFill>
          <a:blip r:embed="rId2"/>
          <a:stretch>
            <a:fillRect/>
          </a:stretch>
        </p:blipFill>
        <p:spPr>
          <a:xfrm>
            <a:off x="147066" y="133858"/>
            <a:ext cx="5046726" cy="2558704"/>
          </a:xfrm>
          <a:prstGeom prst="rect">
            <a:avLst/>
          </a:prstGeom>
        </p:spPr>
      </p:pic>
      <p:sp>
        <p:nvSpPr>
          <p:cNvPr id="4" name="TextBox 3">
            <a:extLst>
              <a:ext uri="{FF2B5EF4-FFF2-40B4-BE49-F238E27FC236}">
                <a16:creationId xmlns:a16="http://schemas.microsoft.com/office/drawing/2014/main" id="{24B38B01-8407-EC3B-3283-205D3EE01ACB}"/>
              </a:ext>
            </a:extLst>
          </p:cNvPr>
          <p:cNvSpPr txBox="1"/>
          <p:nvPr/>
        </p:nvSpPr>
        <p:spPr>
          <a:xfrm>
            <a:off x="5193792" y="133604"/>
            <a:ext cx="6851142" cy="3110595"/>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Although TDE simplifies the process of encrypting your database, you may have </a:t>
            </a:r>
            <a:r>
              <a:rPr lang="en-CA" sz="1200" b="1" i="0" dirty="0">
                <a:solidFill>
                  <a:srgbClr val="1F1F1F"/>
                </a:solidFill>
                <a:effectLst/>
                <a:latin typeface="Source Sans Pro" panose="020B0503030403020204" pitchFamily="34" charset="0"/>
              </a:rPr>
              <a:t>concerns about storing data in the cloud </a:t>
            </a:r>
            <a:r>
              <a:rPr lang="en-CA" sz="1200" b="0" i="0" dirty="0">
                <a:solidFill>
                  <a:srgbClr val="1F1F1F"/>
                </a:solidFill>
                <a:effectLst/>
                <a:latin typeface="Source Sans Pro" panose="020B0503030403020204" pitchFamily="34" charset="0"/>
              </a:rPr>
              <a:t>and relinquishing the </a:t>
            </a:r>
            <a:r>
              <a:rPr lang="en-CA" sz="1200" b="1" i="0" dirty="0">
                <a:solidFill>
                  <a:srgbClr val="1F1F1F"/>
                </a:solidFill>
                <a:effectLst/>
                <a:latin typeface="Source Sans Pro" panose="020B0503030403020204" pitchFamily="34" charset="0"/>
              </a:rPr>
              <a:t>key management </a:t>
            </a:r>
            <a:r>
              <a:rPr lang="en-CA" sz="1200" b="0" i="0" dirty="0">
                <a:solidFill>
                  <a:srgbClr val="1F1F1F"/>
                </a:solidFill>
                <a:effectLst/>
                <a:latin typeface="Source Sans Pro" panose="020B0503030403020204" pitchFamily="34" charset="0"/>
              </a:rPr>
              <a:t>process </a:t>
            </a:r>
            <a:r>
              <a:rPr lang="en-CA" sz="1200" b="1" i="0" dirty="0">
                <a:solidFill>
                  <a:srgbClr val="1F1F1F"/>
                </a:solidFill>
                <a:effectLst/>
                <a:latin typeface="Source Sans Pro" panose="020B0503030403020204" pitchFamily="34" charset="0"/>
              </a:rPr>
              <a:t>to a third party</a:t>
            </a:r>
            <a:r>
              <a:rPr lang="en-CA" sz="1200" b="0" i="0" dirty="0">
                <a:solidFill>
                  <a:srgbClr val="1F1F1F"/>
                </a:solidFill>
                <a:effectLst/>
                <a:latin typeface="Source Sans Pro" panose="020B0503030403020204" pitchFamily="34" charset="0"/>
              </a:rPr>
              <a:t>.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Some cloud databases support </a:t>
            </a:r>
            <a:r>
              <a:rPr lang="en-CA" sz="1200" b="1" i="0" dirty="0">
                <a:solidFill>
                  <a:srgbClr val="1F1F1F"/>
                </a:solidFill>
                <a:effectLst/>
                <a:latin typeface="Source Sans Pro" panose="020B0503030403020204" pitchFamily="34" charset="0"/>
              </a:rPr>
              <a:t>customer managed keys</a:t>
            </a:r>
            <a:r>
              <a:rPr lang="en-CA" sz="1200" b="0" i="0" dirty="0">
                <a:solidFill>
                  <a:srgbClr val="1F1F1F"/>
                </a:solidFill>
                <a:effectLst/>
                <a:latin typeface="Source Sans Pro" panose="020B0503030403020204" pitchFamily="34" charset="0"/>
              </a:rPr>
              <a:t>, also known as the </a:t>
            </a:r>
            <a:r>
              <a:rPr lang="en-CA" sz="1200" b="1" i="0" dirty="0">
                <a:solidFill>
                  <a:srgbClr val="1F1F1F"/>
                </a:solidFill>
                <a:effectLst/>
                <a:latin typeface="Source Sans Pro" panose="020B0503030403020204" pitchFamily="34" charset="0"/>
              </a:rPr>
              <a:t>Bring Your Own Key (or BYOK) </a:t>
            </a:r>
            <a:r>
              <a:rPr lang="en-CA" sz="1200" b="0" i="0" dirty="0">
                <a:solidFill>
                  <a:srgbClr val="1F1F1F"/>
                </a:solidFill>
                <a:effectLst/>
                <a:latin typeface="Source Sans Pro" panose="020B0503030403020204" pitchFamily="34" charset="0"/>
              </a:rPr>
              <a:t>protocol.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This provides a separation of responsibility, so that your cloud database system is responsible for the encryption process, but you retain control of the keys that it uses.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u="sng" dirty="0">
                <a:solidFill>
                  <a:srgbClr val="1F1F1F"/>
                </a:solidFill>
                <a:effectLst/>
                <a:latin typeface="Source Sans Pro" panose="020B0503030403020204" pitchFamily="34" charset="0"/>
              </a:rPr>
              <a:t>BYOK provides an extra level of protection </a:t>
            </a:r>
            <a:r>
              <a:rPr lang="en-CA" sz="1200" b="0" i="0" dirty="0">
                <a:solidFill>
                  <a:srgbClr val="1F1F1F"/>
                </a:solidFill>
                <a:effectLst/>
                <a:latin typeface="Source Sans Pro" panose="020B0503030403020204" pitchFamily="34" charset="0"/>
              </a:rPr>
              <a:t>by ensuring that the </a:t>
            </a:r>
            <a:r>
              <a:rPr lang="en-CA" sz="1200" b="1" i="0" dirty="0">
                <a:solidFill>
                  <a:srgbClr val="1F1F1F"/>
                </a:solidFill>
                <a:effectLst/>
                <a:latin typeface="Source Sans Pro" panose="020B0503030403020204" pitchFamily="34" charset="0"/>
              </a:rPr>
              <a:t>cloud platform </a:t>
            </a:r>
            <a:r>
              <a:rPr lang="en-CA" sz="1200" b="0" i="0" dirty="0">
                <a:solidFill>
                  <a:srgbClr val="1F1F1F"/>
                </a:solidFill>
                <a:effectLst/>
                <a:latin typeface="Source Sans Pro" panose="020B0503030403020204" pitchFamily="34" charset="0"/>
              </a:rPr>
              <a:t>storing and encrypting your data does </a:t>
            </a:r>
            <a:r>
              <a:rPr lang="en-CA" sz="1200" b="1" i="0" dirty="0">
                <a:solidFill>
                  <a:srgbClr val="1F1F1F"/>
                </a:solidFill>
                <a:effectLst/>
                <a:latin typeface="Source Sans Pro" panose="020B0503030403020204" pitchFamily="34" charset="0"/>
              </a:rPr>
              <a:t>not have access to the decryption keys</a:t>
            </a:r>
            <a:r>
              <a:rPr lang="en-CA" sz="1200" b="0" i="0" dirty="0">
                <a:solidFill>
                  <a:srgbClr val="1F1F1F"/>
                </a:solidFill>
                <a:effectLst/>
                <a:latin typeface="Source Sans Pro" panose="020B0503030403020204" pitchFamily="34" charset="0"/>
              </a:rPr>
              <a:t>, so it cannot access your confidential data.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It also enables your security admins to manage your corporate keys, while your database admins can continue to manage the data. And for businesses whose customers require regulatory compliance around key rotation and expiration, you </a:t>
            </a:r>
            <a:r>
              <a:rPr lang="en-CA" sz="1200" b="1" i="0" dirty="0">
                <a:solidFill>
                  <a:srgbClr val="1F1F1F"/>
                </a:solidFill>
                <a:effectLst/>
                <a:latin typeface="Source Sans Pro" panose="020B0503030403020204" pitchFamily="34" charset="0"/>
              </a:rPr>
              <a:t>have complete control over the keys and their lifecycle. </a:t>
            </a:r>
            <a:endParaRPr lang="en-CA" sz="1200" b="1" i="0" dirty="0">
              <a:solidFill>
                <a:srgbClr val="333333"/>
              </a:solidFill>
              <a:effectLst/>
              <a:latin typeface="OpenSans"/>
            </a:endParaRPr>
          </a:p>
        </p:txBody>
      </p:sp>
      <p:sp>
        <p:nvSpPr>
          <p:cNvPr id="6" name="TextBox 5">
            <a:extLst>
              <a:ext uri="{FF2B5EF4-FFF2-40B4-BE49-F238E27FC236}">
                <a16:creationId xmlns:a16="http://schemas.microsoft.com/office/drawing/2014/main" id="{8E262A57-0815-2F51-5679-F6AB9C49AB7A}"/>
              </a:ext>
            </a:extLst>
          </p:cNvPr>
          <p:cNvSpPr txBox="1"/>
          <p:nvPr/>
        </p:nvSpPr>
        <p:spPr>
          <a:xfrm>
            <a:off x="0" y="3567547"/>
            <a:ext cx="6656070"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 RDBMSs support </a:t>
            </a:r>
            <a:r>
              <a:rPr lang="en-CA" sz="1400" b="1" i="0" dirty="0">
                <a:solidFill>
                  <a:srgbClr val="1F1F1F"/>
                </a:solidFill>
                <a:effectLst/>
                <a:latin typeface="Source Sans Pro" panose="020B0503030403020204" pitchFamily="34" charset="0"/>
              </a:rPr>
              <a:t>both symmetric and asymmetric encryptio</a:t>
            </a:r>
            <a:r>
              <a:rPr lang="en-CA" sz="1400" b="0" i="0" dirty="0">
                <a:solidFill>
                  <a:srgbClr val="1F1F1F"/>
                </a:solidFill>
                <a:effectLst/>
                <a:latin typeface="Source Sans Pro" panose="020B0503030403020204" pitchFamily="34" charset="0"/>
              </a:rPr>
              <a:t>n and enable you to </a:t>
            </a:r>
            <a:r>
              <a:rPr lang="en-CA" sz="1400" b="1" i="0" dirty="0">
                <a:solidFill>
                  <a:srgbClr val="1F1F1F"/>
                </a:solidFill>
                <a:effectLst/>
                <a:latin typeface="Source Sans Pro" panose="020B0503030403020204" pitchFamily="34" charset="0"/>
              </a:rPr>
              <a:t>configure</a:t>
            </a:r>
            <a:r>
              <a:rPr lang="en-CA" sz="1400" b="0" i="0" dirty="0">
                <a:solidFill>
                  <a:srgbClr val="1F1F1F"/>
                </a:solidFill>
                <a:effectLst/>
                <a:latin typeface="Source Sans Pro" panose="020B0503030403020204" pitchFamily="34" charset="0"/>
              </a:rPr>
              <a:t> which to use.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Because of the time and effort that it takes the algorithm to process the data, </a:t>
            </a:r>
            <a:r>
              <a:rPr lang="en-CA" sz="1400" b="1" i="0" dirty="0">
                <a:solidFill>
                  <a:srgbClr val="1F1F1F"/>
                </a:solidFill>
                <a:effectLst/>
                <a:latin typeface="Source Sans Pro" panose="020B0503030403020204" pitchFamily="34" charset="0"/>
              </a:rPr>
              <a:t>any </a:t>
            </a:r>
            <a:r>
              <a:rPr lang="en-CA" sz="1400" b="0" i="0" dirty="0">
                <a:solidFill>
                  <a:srgbClr val="1F1F1F"/>
                </a:solidFill>
                <a:effectLst/>
                <a:latin typeface="Source Sans Pro" panose="020B0503030403020204" pitchFamily="34" charset="0"/>
              </a:rPr>
              <a:t>type of </a:t>
            </a:r>
            <a:r>
              <a:rPr lang="en-CA" sz="1400" b="1" i="0" dirty="0">
                <a:solidFill>
                  <a:srgbClr val="1F1F1F"/>
                </a:solidFill>
                <a:effectLst/>
                <a:latin typeface="Source Sans Pro" panose="020B0503030403020204" pitchFamily="34" charset="0"/>
              </a:rPr>
              <a:t>encryption and decryption </a:t>
            </a:r>
            <a:r>
              <a:rPr lang="en-CA" sz="1400" b="0" i="0" dirty="0">
                <a:solidFill>
                  <a:srgbClr val="1F1F1F"/>
                </a:solidFill>
                <a:effectLst/>
                <a:latin typeface="Source Sans Pro" panose="020B0503030403020204" pitchFamily="34" charset="0"/>
              </a:rPr>
              <a:t>will </a:t>
            </a:r>
            <a:r>
              <a:rPr lang="en-CA" sz="1400" b="1" i="0" dirty="0">
                <a:solidFill>
                  <a:srgbClr val="1F1F1F"/>
                </a:solidFill>
                <a:effectLst/>
                <a:latin typeface="Source Sans Pro" panose="020B0503030403020204" pitchFamily="34" charset="0"/>
              </a:rPr>
              <a:t>decrease the performance </a:t>
            </a:r>
            <a:r>
              <a:rPr lang="en-CA" sz="1400" b="0" i="0" dirty="0">
                <a:solidFill>
                  <a:srgbClr val="1F1F1F"/>
                </a:solidFill>
                <a:effectLst/>
                <a:latin typeface="Source Sans Pro" panose="020B0503030403020204" pitchFamily="34" charset="0"/>
              </a:rPr>
              <a:t>of your database.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Because </a:t>
            </a:r>
            <a:r>
              <a:rPr lang="en-CA" sz="1400" b="1" i="0" dirty="0">
                <a:solidFill>
                  <a:srgbClr val="1F1F1F"/>
                </a:solidFill>
                <a:effectLst/>
                <a:latin typeface="Source Sans Pro" panose="020B0503030403020204" pitchFamily="34" charset="0"/>
              </a:rPr>
              <a:t>asymmetric algorithms generally use longer keys</a:t>
            </a:r>
            <a:r>
              <a:rPr lang="en-CA" sz="1400" b="0" i="0" dirty="0">
                <a:solidFill>
                  <a:srgbClr val="1F1F1F"/>
                </a:solidFill>
                <a:effectLst/>
                <a:latin typeface="Source Sans Pro" panose="020B0503030403020204" pitchFamily="34" charset="0"/>
              </a:rPr>
              <a:t>, they tend to have a </a:t>
            </a:r>
            <a:r>
              <a:rPr lang="en-CA" sz="1400" b="1" i="0" dirty="0">
                <a:solidFill>
                  <a:srgbClr val="1F1F1F"/>
                </a:solidFill>
                <a:effectLst/>
                <a:latin typeface="Source Sans Pro" panose="020B0503030403020204" pitchFamily="34" charset="0"/>
              </a:rPr>
              <a:t>greater performance </a:t>
            </a:r>
            <a:r>
              <a:rPr lang="en-CA" sz="1400" b="0" i="0" dirty="0">
                <a:solidFill>
                  <a:srgbClr val="1F1F1F"/>
                </a:solidFill>
                <a:effectLst/>
                <a:latin typeface="Source Sans Pro" panose="020B0503030403020204" pitchFamily="34" charset="0"/>
              </a:rPr>
              <a:t>impact than symmetric algorithms.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Therefore, unless you specifically require asymmetric encryption, it is often best to use the </a:t>
            </a:r>
            <a:r>
              <a:rPr lang="en-CA" sz="1400" b="1" i="0" dirty="0">
                <a:solidFill>
                  <a:srgbClr val="1F1F1F"/>
                </a:solidFill>
                <a:effectLst/>
                <a:latin typeface="Source Sans Pro" panose="020B0503030403020204" pitchFamily="34" charset="0"/>
              </a:rPr>
              <a:t>symmetric algorithms such as AES and DES</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AES </a:t>
            </a:r>
            <a:r>
              <a:rPr lang="en-CA" sz="1400" b="0" i="0" dirty="0">
                <a:solidFill>
                  <a:srgbClr val="1F1F1F"/>
                </a:solidFill>
                <a:effectLst/>
                <a:latin typeface="Source Sans Pro" panose="020B0503030403020204" pitchFamily="34" charset="0"/>
              </a:rPr>
              <a:t>is the recommended method for the earlier </a:t>
            </a:r>
            <a:r>
              <a:rPr lang="en-CA" sz="1400" b="1" i="0" dirty="0">
                <a:solidFill>
                  <a:srgbClr val="1F1F1F"/>
                </a:solidFill>
                <a:effectLst/>
                <a:latin typeface="Source Sans Pro" panose="020B0503030403020204" pitchFamily="34" charset="0"/>
              </a:rPr>
              <a:t>PCI DSS credit card </a:t>
            </a:r>
            <a:r>
              <a:rPr lang="en-CA" sz="1400" b="0" i="0" dirty="0">
                <a:solidFill>
                  <a:srgbClr val="1F1F1F"/>
                </a:solidFill>
                <a:effectLst/>
                <a:latin typeface="Source Sans Pro" panose="020B0503030403020204" pitchFamily="34" charset="0"/>
              </a:rPr>
              <a:t>example.</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37F257DF-4997-905D-34AA-0098790363B4}"/>
              </a:ext>
            </a:extLst>
          </p:cNvPr>
          <p:cNvPicPr>
            <a:picLocks noChangeAspect="1"/>
          </p:cNvPicPr>
          <p:nvPr/>
        </p:nvPicPr>
        <p:blipFill>
          <a:blip r:embed="rId3"/>
          <a:stretch>
            <a:fillRect/>
          </a:stretch>
        </p:blipFill>
        <p:spPr>
          <a:xfrm>
            <a:off x="6591970" y="3706369"/>
            <a:ext cx="5591503" cy="2779776"/>
          </a:xfrm>
          <a:prstGeom prst="rect">
            <a:avLst/>
          </a:prstGeom>
        </p:spPr>
      </p:pic>
    </p:spTree>
    <p:extLst>
      <p:ext uri="{BB962C8B-B14F-4D97-AF65-F5344CB8AC3E}">
        <p14:creationId xmlns:p14="http://schemas.microsoft.com/office/powerpoint/2010/main" val="4278256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BF75B-9C43-23EC-6311-2CC1E57BA623}"/>
              </a:ext>
            </a:extLst>
          </p:cNvPr>
          <p:cNvPicPr>
            <a:picLocks noChangeAspect="1"/>
          </p:cNvPicPr>
          <p:nvPr/>
        </p:nvPicPr>
        <p:blipFill>
          <a:blip r:embed="rId2"/>
          <a:stretch>
            <a:fillRect/>
          </a:stretch>
        </p:blipFill>
        <p:spPr>
          <a:xfrm>
            <a:off x="2596642" y="0"/>
            <a:ext cx="6327902" cy="3102600"/>
          </a:xfrm>
          <a:prstGeom prst="rect">
            <a:avLst/>
          </a:prstGeom>
        </p:spPr>
      </p:pic>
      <p:sp>
        <p:nvSpPr>
          <p:cNvPr id="4" name="TextBox 3">
            <a:extLst>
              <a:ext uri="{FF2B5EF4-FFF2-40B4-BE49-F238E27FC236}">
                <a16:creationId xmlns:a16="http://schemas.microsoft.com/office/drawing/2014/main" id="{3D40097B-C6E0-3C3F-63A8-A64CE60447C2}"/>
              </a:ext>
            </a:extLst>
          </p:cNvPr>
          <p:cNvSpPr txBox="1"/>
          <p:nvPr/>
        </p:nvSpPr>
        <p:spPr>
          <a:xfrm>
            <a:off x="384048" y="3240006"/>
            <a:ext cx="11423904" cy="29576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encrypting data at rest, you should also consider encrypting it in transit, that is, when it is being transmitted across networks or the internet.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As with data at rest encryption, many RDBMSs provide this functionality for you.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Some cloud databases </a:t>
            </a:r>
            <a:r>
              <a:rPr lang="en-CA" b="1" i="0" dirty="0">
                <a:solidFill>
                  <a:srgbClr val="1F1F1F"/>
                </a:solidFill>
                <a:effectLst/>
                <a:latin typeface="Source Sans Pro" panose="020B0503030403020204" pitchFamily="34" charset="0"/>
              </a:rPr>
              <a:t>encrypt data in transit </a:t>
            </a:r>
            <a:r>
              <a:rPr lang="en-CA" b="0" i="0" dirty="0">
                <a:solidFill>
                  <a:schemeClr val="accent2"/>
                </a:solidFill>
                <a:effectLst/>
                <a:latin typeface="Source Sans Pro" panose="020B0503030403020204" pitchFamily="34" charset="0"/>
              </a:rPr>
              <a:t>using transport layer security (or TLS) protoco</a:t>
            </a:r>
            <a:r>
              <a:rPr lang="en-CA" b="0" i="0" dirty="0">
                <a:solidFill>
                  <a:srgbClr val="1F1F1F"/>
                </a:solidFill>
                <a:effectLst/>
                <a:latin typeface="Source Sans Pro" panose="020B0503030403020204" pitchFamily="34" charset="0"/>
              </a:rPr>
              <a:t>l, while others use the </a:t>
            </a:r>
            <a:r>
              <a:rPr lang="en-CA" b="0" i="0" dirty="0">
                <a:solidFill>
                  <a:schemeClr val="accent2"/>
                </a:solidFill>
                <a:effectLst/>
                <a:latin typeface="Source Sans Pro" panose="020B0503030403020204" pitchFamily="34" charset="0"/>
              </a:rPr>
              <a:t>secure sockets layer (SSL) protocol</a:t>
            </a:r>
            <a:r>
              <a:rPr lang="en-CA" b="0" i="0" dirty="0">
                <a:solidFill>
                  <a:srgbClr val="1F1F1F"/>
                </a:solidFill>
                <a:effectLst/>
                <a:latin typeface="Source Sans Pro" panose="020B0503030403020204" pitchFamily="34" charset="0"/>
              </a:rPr>
              <a:t>.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Some will encrypt your data by default, while others use a configuration setting that you can enable and disable.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Similarly to at rest encryption, encrypting data in transit will affect the overall performance of your system. </a:t>
            </a:r>
            <a:endParaRPr lang="en-CA" b="0" i="0" dirty="0">
              <a:solidFill>
                <a:srgbClr val="333333"/>
              </a:solidFill>
              <a:effectLst/>
              <a:latin typeface="OpenSans"/>
            </a:endParaRPr>
          </a:p>
        </p:txBody>
      </p:sp>
    </p:spTree>
    <p:extLst>
      <p:ext uri="{BB962C8B-B14F-4D97-AF65-F5344CB8AC3E}">
        <p14:creationId xmlns:p14="http://schemas.microsoft.com/office/powerpoint/2010/main" val="1070162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DF852-5EE8-7ED9-5435-5589ACB1A4FA}"/>
              </a:ext>
            </a:extLst>
          </p:cNvPr>
          <p:cNvPicPr>
            <a:picLocks noChangeAspect="1"/>
          </p:cNvPicPr>
          <p:nvPr/>
        </p:nvPicPr>
        <p:blipFill>
          <a:blip r:embed="rId2"/>
          <a:stretch>
            <a:fillRect/>
          </a:stretch>
        </p:blipFill>
        <p:spPr>
          <a:xfrm>
            <a:off x="2209800" y="1400593"/>
            <a:ext cx="7772400" cy="4056813"/>
          </a:xfrm>
          <a:prstGeom prst="rect">
            <a:avLst/>
          </a:prstGeom>
        </p:spPr>
      </p:pic>
    </p:spTree>
    <p:extLst>
      <p:ext uri="{BB962C8B-B14F-4D97-AF65-F5344CB8AC3E}">
        <p14:creationId xmlns:p14="http://schemas.microsoft.com/office/powerpoint/2010/main" val="4196375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5F0C5-167B-C5B9-FB42-906BBAB12D5A}"/>
              </a:ext>
            </a:extLst>
          </p:cNvPr>
          <p:cNvPicPr>
            <a:picLocks noChangeAspect="1"/>
          </p:cNvPicPr>
          <p:nvPr/>
        </p:nvPicPr>
        <p:blipFill>
          <a:blip r:embed="rId2"/>
          <a:stretch>
            <a:fillRect/>
          </a:stretch>
        </p:blipFill>
        <p:spPr>
          <a:xfrm>
            <a:off x="1325492" y="1242517"/>
            <a:ext cx="9541015" cy="4372965"/>
          </a:xfrm>
          <a:prstGeom prst="rect">
            <a:avLst/>
          </a:prstGeom>
        </p:spPr>
      </p:pic>
    </p:spTree>
    <p:extLst>
      <p:ext uri="{BB962C8B-B14F-4D97-AF65-F5344CB8AC3E}">
        <p14:creationId xmlns:p14="http://schemas.microsoft.com/office/powerpoint/2010/main" val="2567658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BCE74-F30A-3D58-706D-D289D9C299E7}"/>
              </a:ext>
            </a:extLst>
          </p:cNvPr>
          <p:cNvSpPr txBox="1"/>
          <p:nvPr/>
        </p:nvSpPr>
        <p:spPr>
          <a:xfrm>
            <a:off x="4215740" y="2232561"/>
            <a:ext cx="2245551" cy="461665"/>
          </a:xfrm>
          <a:prstGeom prst="rect">
            <a:avLst/>
          </a:prstGeom>
          <a:noFill/>
        </p:spPr>
        <p:txBody>
          <a:bodyPr wrap="none" rtlCol="0">
            <a:spAutoFit/>
          </a:bodyPr>
          <a:lstStyle/>
          <a:p>
            <a:r>
              <a:rPr lang="en-US" sz="2400" b="1" dirty="0"/>
              <a:t>Types of Backup</a:t>
            </a:r>
          </a:p>
        </p:txBody>
      </p:sp>
      <p:sp>
        <p:nvSpPr>
          <p:cNvPr id="3" name="TextBox 2">
            <a:extLst>
              <a:ext uri="{FF2B5EF4-FFF2-40B4-BE49-F238E27FC236}">
                <a16:creationId xmlns:a16="http://schemas.microsoft.com/office/drawing/2014/main" id="{28C82F90-1D5D-17F5-D3DD-504872714E68}"/>
              </a:ext>
            </a:extLst>
          </p:cNvPr>
          <p:cNvSpPr txBox="1"/>
          <p:nvPr/>
        </p:nvSpPr>
        <p:spPr>
          <a:xfrm>
            <a:off x="1864426" y="2933205"/>
            <a:ext cx="312321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Full Backup</a:t>
            </a:r>
          </a:p>
          <a:p>
            <a:pPr marL="285750" indent="-285750">
              <a:buFont typeface="Arial" panose="020B0604020202020204" pitchFamily="34" charset="0"/>
              <a:buChar char="•"/>
            </a:pPr>
            <a:r>
              <a:rPr lang="en-US" sz="2000" dirty="0"/>
              <a:t>Point-in-time Backup</a:t>
            </a:r>
          </a:p>
          <a:p>
            <a:pPr marL="285750" indent="-285750">
              <a:buFont typeface="Arial" panose="020B0604020202020204" pitchFamily="34" charset="0"/>
              <a:buChar char="•"/>
            </a:pPr>
            <a:r>
              <a:rPr lang="en-US" sz="2000" dirty="0"/>
              <a:t>Differential Backup</a:t>
            </a:r>
          </a:p>
          <a:p>
            <a:pPr marL="285750" indent="-285750">
              <a:buFont typeface="Arial" panose="020B0604020202020204" pitchFamily="34" charset="0"/>
              <a:buChar char="•"/>
            </a:pPr>
            <a:r>
              <a:rPr lang="en-US" sz="2000" dirty="0"/>
              <a:t>Incremental Backup</a:t>
            </a:r>
          </a:p>
        </p:txBody>
      </p:sp>
    </p:spTree>
    <p:extLst>
      <p:ext uri="{BB962C8B-B14F-4D97-AF65-F5344CB8AC3E}">
        <p14:creationId xmlns:p14="http://schemas.microsoft.com/office/powerpoint/2010/main" val="221962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BCEFF-D613-751A-AA7C-67178AE55218}"/>
              </a:ext>
            </a:extLst>
          </p:cNvPr>
          <p:cNvPicPr>
            <a:picLocks noChangeAspect="1"/>
          </p:cNvPicPr>
          <p:nvPr/>
        </p:nvPicPr>
        <p:blipFill>
          <a:blip r:embed="rId2"/>
          <a:stretch>
            <a:fillRect/>
          </a:stretch>
        </p:blipFill>
        <p:spPr>
          <a:xfrm>
            <a:off x="0" y="89972"/>
            <a:ext cx="4978400" cy="2806700"/>
          </a:xfrm>
          <a:prstGeom prst="rect">
            <a:avLst/>
          </a:prstGeom>
        </p:spPr>
      </p:pic>
      <p:sp>
        <p:nvSpPr>
          <p:cNvPr id="3" name="TextBox 2">
            <a:extLst>
              <a:ext uri="{FF2B5EF4-FFF2-40B4-BE49-F238E27FC236}">
                <a16:creationId xmlns:a16="http://schemas.microsoft.com/office/drawing/2014/main" id="{FB3A617B-2565-0961-CF38-CC91C6894390}"/>
              </a:ext>
            </a:extLst>
          </p:cNvPr>
          <p:cNvSpPr txBox="1"/>
          <p:nvPr/>
        </p:nvSpPr>
        <p:spPr>
          <a:xfrm>
            <a:off x="95003" y="2945081"/>
            <a:ext cx="3913123" cy="461665"/>
          </a:xfrm>
          <a:prstGeom prst="rect">
            <a:avLst/>
          </a:prstGeom>
          <a:noFill/>
        </p:spPr>
        <p:txBody>
          <a:bodyPr wrap="none" rtlCol="0">
            <a:spAutoFit/>
          </a:bodyPr>
          <a:lstStyle/>
          <a:p>
            <a:r>
              <a:rPr lang="en-US" sz="1200" dirty="0"/>
              <a:t>Copies all the data, we just need to relocate the backup file.</a:t>
            </a:r>
          </a:p>
          <a:p>
            <a:r>
              <a:rPr lang="en-US" sz="1200" dirty="0"/>
              <a:t>Takes more time, bandwidth and storage space. </a:t>
            </a:r>
          </a:p>
        </p:txBody>
      </p:sp>
      <p:pic>
        <p:nvPicPr>
          <p:cNvPr id="4" name="Picture 3">
            <a:extLst>
              <a:ext uri="{FF2B5EF4-FFF2-40B4-BE49-F238E27FC236}">
                <a16:creationId xmlns:a16="http://schemas.microsoft.com/office/drawing/2014/main" id="{DBE71A64-B249-97F3-20B9-CE068BCB3AA1}"/>
              </a:ext>
            </a:extLst>
          </p:cNvPr>
          <p:cNvPicPr>
            <a:picLocks noChangeAspect="1"/>
          </p:cNvPicPr>
          <p:nvPr/>
        </p:nvPicPr>
        <p:blipFill>
          <a:blip r:embed="rId3"/>
          <a:stretch>
            <a:fillRect/>
          </a:stretch>
        </p:blipFill>
        <p:spPr>
          <a:xfrm>
            <a:off x="95002" y="3639821"/>
            <a:ext cx="5025551" cy="1787202"/>
          </a:xfrm>
          <a:prstGeom prst="rect">
            <a:avLst/>
          </a:prstGeom>
        </p:spPr>
      </p:pic>
      <p:sp>
        <p:nvSpPr>
          <p:cNvPr id="6" name="TextBox 5">
            <a:extLst>
              <a:ext uri="{FF2B5EF4-FFF2-40B4-BE49-F238E27FC236}">
                <a16:creationId xmlns:a16="http://schemas.microsoft.com/office/drawing/2014/main" id="{D8933D1E-EBE5-B35E-1C0F-2AB4850258D6}"/>
              </a:ext>
            </a:extLst>
          </p:cNvPr>
          <p:cNvSpPr txBox="1"/>
          <p:nvPr/>
        </p:nvSpPr>
        <p:spPr>
          <a:xfrm>
            <a:off x="5120553" y="2766951"/>
            <a:ext cx="6976444" cy="4218591"/>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When you restore a </a:t>
            </a:r>
            <a:r>
              <a:rPr lang="en-CA" sz="1200" b="0" i="0" u="sng" dirty="0">
                <a:solidFill>
                  <a:srgbClr val="1F1F1F"/>
                </a:solidFill>
                <a:effectLst/>
                <a:latin typeface="Source Sans Pro" panose="020B0503030403020204" pitchFamily="34" charset="0"/>
              </a:rPr>
              <a:t>full backup</a:t>
            </a:r>
            <a:r>
              <a:rPr lang="en-CA" sz="1200" b="0" i="0" dirty="0">
                <a:solidFill>
                  <a:srgbClr val="1F1F1F"/>
                </a:solidFill>
                <a:effectLst/>
                <a:latin typeface="Source Sans Pro" panose="020B0503030403020204" pitchFamily="34" charset="0"/>
              </a:rPr>
              <a:t>, you restore the data to the state that it was in when the backup was taken. But the database may have processed many transactions since that time, which should ideally be restored too. </a:t>
            </a:r>
            <a:endParaRPr lang="en-CA" sz="12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One way around this issue is </a:t>
            </a:r>
            <a:r>
              <a:rPr lang="en-CA" sz="1200" b="1" i="0" dirty="0">
                <a:solidFill>
                  <a:srgbClr val="1F1F1F"/>
                </a:solidFill>
                <a:effectLst/>
                <a:latin typeface="Source Sans Pro" panose="020B0503030403020204" pitchFamily="34" charset="0"/>
              </a:rPr>
              <a:t>to enable logging of each transaction </a:t>
            </a:r>
            <a:r>
              <a:rPr lang="en-CA" sz="1200" b="0" i="0" dirty="0">
                <a:solidFill>
                  <a:srgbClr val="1F1F1F"/>
                </a:solidFill>
                <a:effectLst/>
                <a:latin typeface="Source Sans Pro" panose="020B0503030403020204" pitchFamily="34" charset="0"/>
              </a:rPr>
              <a:t>on your database and then you can use the information in the log file to </a:t>
            </a:r>
            <a:r>
              <a:rPr lang="en-CA" sz="1200" b="1" i="0" dirty="0">
                <a:solidFill>
                  <a:srgbClr val="1F1F1F"/>
                </a:solidFill>
                <a:effectLst/>
                <a:latin typeface="Source Sans Pro" panose="020B0503030403020204" pitchFamily="34" charset="0"/>
              </a:rPr>
              <a:t>reapply the transactions to the restore database</a:t>
            </a:r>
            <a:r>
              <a:rPr lang="en-CA" sz="1200" b="0" i="0" dirty="0">
                <a:solidFill>
                  <a:srgbClr val="1F1F1F"/>
                </a:solidFill>
                <a:effectLst/>
                <a:latin typeface="Source Sans Pro" panose="020B0503030403020204" pitchFamily="34" charset="0"/>
              </a:rPr>
              <a:t>.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1" i="1" dirty="0">
                <a:solidFill>
                  <a:schemeClr val="accent2">
                    <a:lumMod val="75000"/>
                  </a:schemeClr>
                </a:solidFill>
                <a:effectLst/>
                <a:latin typeface="Source Sans Pro" panose="020B0503030403020204" pitchFamily="34" charset="0"/>
              </a:rPr>
              <a:t>The process of reapplying transactions after restoring a database backup is known as recovery and it enables you to recover the data to a state that it was in at a particular point in time,</a:t>
            </a:r>
            <a:r>
              <a:rPr lang="en-CA" sz="1200" b="0" i="0" dirty="0">
                <a:solidFill>
                  <a:srgbClr val="1F1F1F"/>
                </a:solidFill>
                <a:effectLst/>
                <a:latin typeface="Source Sans Pro" panose="020B0503030403020204" pitchFamily="34" charset="0"/>
              </a:rPr>
              <a:t> hence the name, point-in-time recovery. </a:t>
            </a:r>
            <a:endParaRPr lang="en-CA" sz="1200" dirty="0">
              <a:solidFill>
                <a:srgbClr val="1F1F1F"/>
              </a:solidFill>
              <a:latin typeface="Source Sans Pro" panose="020B0503030403020204" pitchFamily="34" charset="0"/>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For example, if you know that a DML statement run at 11:05am erroneously deleted some data, you can restore the latest full backup and then reapply the transactions up to that point in time, minimizing the loss of data changes that occurred between the last full backup and the moment that the wrong data was deleted.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Different database systems use different terminology for the log containing the transaction information, or example, MySQL calls it the binary log, Postgres calls it the write-ahead log, and Db2 on Cloud calls it the transaction log.</a:t>
            </a:r>
            <a:endParaRPr lang="en-CA" sz="1200" b="0" i="0" dirty="0">
              <a:solidFill>
                <a:srgbClr val="333333"/>
              </a:solidFill>
              <a:effectLst/>
              <a:latin typeface="OpenSans"/>
            </a:endParaRPr>
          </a:p>
        </p:txBody>
      </p:sp>
      <p:pic>
        <p:nvPicPr>
          <p:cNvPr id="7" name="Picture 6">
            <a:extLst>
              <a:ext uri="{FF2B5EF4-FFF2-40B4-BE49-F238E27FC236}">
                <a16:creationId xmlns:a16="http://schemas.microsoft.com/office/drawing/2014/main" id="{2614F2DA-48EF-0A83-1704-095AF39416BE}"/>
              </a:ext>
            </a:extLst>
          </p:cNvPr>
          <p:cNvPicPr>
            <a:picLocks noChangeAspect="1"/>
          </p:cNvPicPr>
          <p:nvPr/>
        </p:nvPicPr>
        <p:blipFill>
          <a:blip r:embed="rId4"/>
          <a:stretch>
            <a:fillRect/>
          </a:stretch>
        </p:blipFill>
        <p:spPr>
          <a:xfrm>
            <a:off x="6106875" y="84634"/>
            <a:ext cx="5003800" cy="2682318"/>
          </a:xfrm>
          <a:prstGeom prst="rect">
            <a:avLst/>
          </a:prstGeom>
        </p:spPr>
      </p:pic>
    </p:spTree>
    <p:extLst>
      <p:ext uri="{BB962C8B-B14F-4D97-AF65-F5344CB8AC3E}">
        <p14:creationId xmlns:p14="http://schemas.microsoft.com/office/powerpoint/2010/main" val="3442865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1DE7C-A923-6AF7-8E5F-BFB308B752DB}"/>
              </a:ext>
            </a:extLst>
          </p:cNvPr>
          <p:cNvPicPr>
            <a:picLocks noChangeAspect="1"/>
          </p:cNvPicPr>
          <p:nvPr/>
        </p:nvPicPr>
        <p:blipFill>
          <a:blip r:embed="rId2"/>
          <a:stretch>
            <a:fillRect/>
          </a:stretch>
        </p:blipFill>
        <p:spPr>
          <a:xfrm>
            <a:off x="309749" y="191434"/>
            <a:ext cx="4654137" cy="2113806"/>
          </a:xfrm>
          <a:prstGeom prst="rect">
            <a:avLst/>
          </a:prstGeom>
        </p:spPr>
      </p:pic>
      <p:sp>
        <p:nvSpPr>
          <p:cNvPr id="4" name="TextBox 3">
            <a:extLst>
              <a:ext uri="{FF2B5EF4-FFF2-40B4-BE49-F238E27FC236}">
                <a16:creationId xmlns:a16="http://schemas.microsoft.com/office/drawing/2014/main" id="{5224DE59-0D7C-DA12-BFFA-05702E3E9F9C}"/>
              </a:ext>
            </a:extLst>
          </p:cNvPr>
          <p:cNvSpPr txBox="1"/>
          <p:nvPr/>
        </p:nvSpPr>
        <p:spPr>
          <a:xfrm>
            <a:off x="154379" y="2434442"/>
            <a:ext cx="11827824" cy="4485972"/>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Because full backups can require a lot of time, bandwidth, and storage, one alternative is to use them in conjunction with differential backups. </a:t>
            </a:r>
            <a:endParaRPr lang="en-CA" sz="1600" dirty="0">
              <a:solidFill>
                <a:srgbClr val="333333"/>
              </a:solidFill>
              <a:latin typeface="OpenSans"/>
            </a:endParaRPr>
          </a:p>
          <a:p>
            <a:pPr marL="171450" indent="-171450" algn="l">
              <a:lnSpc>
                <a:spcPct val="150000"/>
              </a:lnSpc>
              <a:buFont typeface="Arial" panose="020B0604020202020204" pitchFamily="34" charset="0"/>
              <a:buChar char="•"/>
            </a:pPr>
            <a:r>
              <a:rPr lang="en-CA" sz="1600" b="0" i="0" dirty="0">
                <a:solidFill>
                  <a:schemeClr val="accent2">
                    <a:lumMod val="75000"/>
                  </a:schemeClr>
                </a:solidFill>
                <a:effectLst/>
                <a:latin typeface="Source Sans Pro" panose="020B0503030403020204" pitchFamily="34" charset="0"/>
              </a:rPr>
              <a:t>A differential backup consists of a copy of any data that has changed since the last full backup was taken</a:t>
            </a:r>
            <a:r>
              <a:rPr lang="en-CA" sz="1600" b="0" i="0" dirty="0">
                <a:solidFill>
                  <a:srgbClr val="1F1F1F"/>
                </a:solidFill>
                <a:effectLst/>
                <a:latin typeface="Source Sans Pro" panose="020B0503030403020204" pitchFamily="34" charset="0"/>
              </a:rPr>
              <a:t>. This makes the differential </a:t>
            </a:r>
            <a:r>
              <a:rPr lang="en-CA" sz="1600" b="1" i="0" dirty="0">
                <a:solidFill>
                  <a:srgbClr val="1F1F1F"/>
                </a:solidFill>
                <a:effectLst/>
                <a:latin typeface="Source Sans Pro" panose="020B0503030403020204" pitchFamily="34" charset="0"/>
              </a:rPr>
              <a:t>backup file much smaller </a:t>
            </a:r>
            <a:r>
              <a:rPr lang="en-CA" sz="1600" b="0" i="0" dirty="0">
                <a:solidFill>
                  <a:srgbClr val="1F1F1F"/>
                </a:solidFill>
                <a:effectLst/>
                <a:latin typeface="Source Sans Pro" panose="020B0503030403020204" pitchFamily="34" charset="0"/>
              </a:rPr>
              <a:t>than a full backup file, reducing the time, bandwidth, and storage needs for the backup while still enabling you to restore a recent copy of the data. </a:t>
            </a:r>
            <a:endParaRPr lang="en-CA" sz="1600" dirty="0">
              <a:solidFill>
                <a:srgbClr val="333333"/>
              </a:solidFill>
              <a:latin typeface="OpenSans"/>
            </a:endParaRPr>
          </a:p>
          <a:p>
            <a:pPr marL="171450" indent="-1714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you could perform a </a:t>
            </a:r>
            <a:r>
              <a:rPr lang="en-CA" sz="1600" b="1" i="0" dirty="0">
                <a:solidFill>
                  <a:srgbClr val="1F1F1F"/>
                </a:solidFill>
                <a:effectLst/>
                <a:latin typeface="Source Sans Pro" panose="020B0503030403020204" pitchFamily="34" charset="0"/>
              </a:rPr>
              <a:t>full backup once a week on a Sunday </a:t>
            </a:r>
            <a:r>
              <a:rPr lang="en-CA" sz="1600" b="0" i="0" dirty="0">
                <a:solidFill>
                  <a:srgbClr val="1F1F1F"/>
                </a:solidFill>
                <a:effectLst/>
                <a:latin typeface="Source Sans Pro" panose="020B0503030403020204" pitchFamily="34" charset="0"/>
              </a:rPr>
              <a:t>and then run a </a:t>
            </a:r>
            <a:r>
              <a:rPr lang="en-CA" sz="1600" b="1" i="0" dirty="0">
                <a:solidFill>
                  <a:srgbClr val="1F1F1F"/>
                </a:solidFill>
                <a:effectLst/>
                <a:latin typeface="Source Sans Pro" panose="020B0503030403020204" pitchFamily="34" charset="0"/>
              </a:rPr>
              <a:t>differential backup every day of the week. </a:t>
            </a:r>
            <a:r>
              <a:rPr lang="en-CA" sz="1600" b="0" i="0" dirty="0">
                <a:solidFill>
                  <a:srgbClr val="1F1F1F"/>
                </a:solidFill>
                <a:effectLst/>
                <a:latin typeface="Source Sans Pro" panose="020B0503030403020204" pitchFamily="34" charset="0"/>
              </a:rPr>
              <a:t>Each differential backup contains all the changes since the full backup was taken on the Sunday, so if you need to restore the database on a Tuesday, you first restore the full backup from Sunday and then restore the differential backup from Tuesday. </a:t>
            </a:r>
            <a:endParaRPr lang="en-CA" sz="1600" dirty="0">
              <a:solidFill>
                <a:srgbClr val="333333"/>
              </a:solidFill>
              <a:latin typeface="OpenSans"/>
            </a:endParaRPr>
          </a:p>
          <a:p>
            <a:pPr marL="171450" indent="-1714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do not need to restore Monday’s differential backup, because all the changes in that file are also included in the differential backup from Tuesday. </a:t>
            </a:r>
            <a:endParaRPr lang="en-CA" sz="1600" dirty="0">
              <a:solidFill>
                <a:srgbClr val="333333"/>
              </a:solidFill>
              <a:latin typeface="OpenSans"/>
            </a:endParaRPr>
          </a:p>
          <a:p>
            <a:pPr marL="171450" indent="-1714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Restoring data from full and differential backups will take longer than simply restoring a full backup, but because you restore data less frequently than you back it up, you are likely to save time overall.</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13270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88BA0-1544-D84F-C747-B6464B5E1664}"/>
              </a:ext>
            </a:extLst>
          </p:cNvPr>
          <p:cNvPicPr>
            <a:picLocks noChangeAspect="1"/>
          </p:cNvPicPr>
          <p:nvPr/>
        </p:nvPicPr>
        <p:blipFill>
          <a:blip r:embed="rId2"/>
          <a:stretch>
            <a:fillRect/>
          </a:stretch>
        </p:blipFill>
        <p:spPr>
          <a:xfrm>
            <a:off x="135659" y="171120"/>
            <a:ext cx="6338006" cy="3008644"/>
          </a:xfrm>
          <a:prstGeom prst="rect">
            <a:avLst/>
          </a:prstGeom>
        </p:spPr>
      </p:pic>
      <p:sp>
        <p:nvSpPr>
          <p:cNvPr id="4" name="TextBox 3">
            <a:extLst>
              <a:ext uri="{FF2B5EF4-FFF2-40B4-BE49-F238E27FC236}">
                <a16:creationId xmlns:a16="http://schemas.microsoft.com/office/drawing/2014/main" id="{4E186755-7ED5-0D5F-6AB9-D5F635E5AFFF}"/>
              </a:ext>
            </a:extLst>
          </p:cNvPr>
          <p:cNvSpPr txBox="1"/>
          <p:nvPr/>
        </p:nvSpPr>
        <p:spPr>
          <a:xfrm>
            <a:off x="135659" y="3429000"/>
            <a:ext cx="11685320" cy="33779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Incremental backups are similar to differential backups, but they </a:t>
            </a:r>
            <a:r>
              <a:rPr lang="en-CA" sz="1600" b="1" i="0" dirty="0">
                <a:solidFill>
                  <a:srgbClr val="1F1F1F"/>
                </a:solidFill>
                <a:effectLst/>
                <a:latin typeface="Source Sans Pro" panose="020B0503030403020204" pitchFamily="34" charset="0"/>
              </a:rPr>
              <a:t>only contain data that has changed since the last backup of any type was taken. </a:t>
            </a:r>
            <a:endParaRPr lang="en-CA" sz="16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you could perform a </a:t>
            </a:r>
            <a:r>
              <a:rPr lang="en-CA" sz="1600" b="1" i="0" dirty="0">
                <a:solidFill>
                  <a:srgbClr val="1F1F1F"/>
                </a:solidFill>
                <a:effectLst/>
                <a:latin typeface="Source Sans Pro" panose="020B0503030403020204" pitchFamily="34" charset="0"/>
              </a:rPr>
              <a:t>full backup once a week on a Sunday </a:t>
            </a:r>
            <a:r>
              <a:rPr lang="en-CA" sz="1600" b="0" i="0" dirty="0">
                <a:solidFill>
                  <a:srgbClr val="1F1F1F"/>
                </a:solidFill>
                <a:effectLst/>
                <a:latin typeface="Source Sans Pro" panose="020B0503030403020204" pitchFamily="34" charset="0"/>
              </a:rPr>
              <a:t>and then run an </a:t>
            </a:r>
            <a:r>
              <a:rPr lang="en-CA" sz="1600" b="1" i="0" dirty="0">
                <a:solidFill>
                  <a:srgbClr val="1F1F1F"/>
                </a:solidFill>
                <a:effectLst/>
                <a:latin typeface="Source Sans Pro" panose="020B0503030403020204" pitchFamily="34" charset="0"/>
              </a:rPr>
              <a:t>incremental backup every day </a:t>
            </a:r>
            <a:r>
              <a:rPr lang="en-CA" sz="1600" b="0" i="0" dirty="0">
                <a:solidFill>
                  <a:srgbClr val="1F1F1F"/>
                </a:solidFill>
                <a:effectLst/>
                <a:latin typeface="Source Sans Pro" panose="020B0503030403020204" pitchFamily="34" charset="0"/>
              </a:rPr>
              <a:t>of the week.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Each incremental backup only </a:t>
            </a:r>
            <a:r>
              <a:rPr lang="en-CA" sz="1600" b="0" i="0" u="sng" dirty="0">
                <a:solidFill>
                  <a:srgbClr val="1F1F1F"/>
                </a:solidFill>
                <a:effectLst/>
                <a:latin typeface="Source Sans Pro" panose="020B0503030403020204" pitchFamily="34" charset="0"/>
              </a:rPr>
              <a:t>contains changes since the backup was taken on the previous day</a:t>
            </a:r>
            <a:r>
              <a:rPr lang="en-CA" sz="1600" b="0" i="0" dirty="0">
                <a:solidFill>
                  <a:srgbClr val="1F1F1F"/>
                </a:solidFill>
                <a:effectLst/>
                <a:latin typeface="Source Sans Pro" panose="020B0503030403020204" pitchFamily="34" charset="0"/>
              </a:rPr>
              <a:t>, so if you need to restore the database on a Tuesday, you first restore the full backup from Sunday, then the incremental backup from Monday, and then the incremental backup from Tuesday.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Restoring data from full and incremental backups will take longer than simply restoring a full backup or restoring differential backups, but the time taken to perform the incremental backups is likely to be less than needed for a differential backup. </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960713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17731</TotalTime>
  <Words>5044</Words>
  <Application>Microsoft Macintosh PowerPoint</Application>
  <PresentationFormat>Widescreen</PresentationFormat>
  <Paragraphs>231</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56</cp:revision>
  <dcterms:created xsi:type="dcterms:W3CDTF">2023-05-06T23:06:08Z</dcterms:created>
  <dcterms:modified xsi:type="dcterms:W3CDTF">2023-06-04T22:11:47Z</dcterms:modified>
</cp:coreProperties>
</file>